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wmf"/>
  <Default Extension="pct" ContentType="image/pct"/>
  <Default Extension="pcx" ContentType="image/pcx"/>
  <Default Extension="tga" ContentType="image/tga"/>
  <Default Extension="avi" ContentType="video/avi"/>
  <Default Extension="wmv" ContentType="video/x-ms-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handoutMasterIdLst>
    <p:handoutMasterId r:id="rId7"/>
  </p:handoutMasterIdLst>
  <p:sldIdLst>
    <p:sldId id="935" r:id="rId8"/>
    <p:sldId id="1004" r:id="rId9"/>
    <p:sldId id="1005" r:id="rId10"/>
    <p:sldId id="1007" r:id="rId11"/>
    <p:sldId id="1008" r:id="rId12"/>
    <p:sldId id="1006" r:id="rId13"/>
    <p:sldId id="1011" r:id="rId14"/>
    <p:sldId id="992" r:id="rId15"/>
    <p:sldId id="1014" r:id="rId16"/>
    <p:sldId id="1015" r:id="rId17"/>
    <p:sldId id="1017" r:id="rId18"/>
    <p:sldId id="1023" r:id="rId19"/>
    <p:sldId id="1021" r:id="rId20"/>
    <p:sldId id="1019" r:id="rId21"/>
    <p:sldId id="1020" r:id="rId22"/>
    <p:sldId id="1022" r:id="rId23"/>
    <p:sldId id="1024" r:id="rId24"/>
    <p:sldId id="1025" r:id="rId25"/>
    <p:sldId id="1010" r:id="rId26"/>
    <p:sldId id="1012" r:id="rId27"/>
    <p:sldId id="993" r:id="rId28"/>
    <p:sldId id="939" r:id="rId29"/>
    <p:sldId id="960" r:id="rId30"/>
    <p:sldId id="933" r:id="rId31"/>
  </p:sldIdLst>
  <p:sldSz cx="9144000" cy="6858000"/>
  <p:notesSz cx="7010400" cy="9296400"/>
  <p:custShowLst>
    <p:custShow name="自定义放映 1" id="0">
      <p:sldLst>
        <p:sld r:id="rId8"/>
        <p:sld r:id=""/>
        <p:sld r:id=""/>
        <p:sld r:id=""/>
        <p:sld r:id=""/>
        <p:sld r:id=""/>
        <p:sld r:id=""/>
        <p:sld r:id=""/>
        <p:sld r:id=""/>
        <p:sld r:id=""/>
        <p:sld r:id=""/>
        <p:sld r:id=""/>
        <p:sld r:id=""/>
        <p:sld r:id=""/>
        <p:sld r:id=""/>
        <p:sld r:id=""/>
        <p:sld r:id=""/>
        <p:sld r:id=""/>
        <p:sld r:id=""/>
        <p:sld r:id=""/>
        <p:sld r:id=""/>
        <p:sld r:id=""/>
        <p:sld r:id=""/>
        <p:sld r:id=""/>
      </p:sldLst>
    </p:custShow>
  </p:custShow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/>
  <p:extLst>
    <p:ext uri="smNativeData">
      <pr:smAppRevision xmlns:pr="pr" dt="1501751863" val="694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67" d="100"/>
          <a:sy n="67" d="100"/>
        </p:scale>
        <p:origin x="761" y="241"/>
      </p:cViewPr>
      <p:guideLst>
        <p:guide orient="horz" pos="2160"/>
        <p:guide pos="672"/>
      </p:guideLst>
    </p:cSldViewPr>
  </p:slideViewPr>
  <p:outlineViewPr>
    <p:cViewPr>
      <p:scale>
        <a:sx n="303" d="100"/>
        <a:sy n="303" d="100"/>
      </p:scale>
      <p:origin x="0" y="0"/>
    </p:cViewPr>
  </p:outlineViewPr>
  <p:sorterViewPr>
    <p:cViewPr>
      <p:scale>
        <a:sx n="11" d="100"/>
        <a:sy n="11" d="100"/>
      </p:scale>
      <p:origin x="0" y="0"/>
    </p:cViewPr>
  </p:sorterViewPr>
  <p:notesViewPr>
    <p:cSldViewPr>
      <p:cViewPr>
        <p:scale>
          <a:sx n="67" d="100"/>
          <a:sy n="67" d="100"/>
        </p:scale>
        <p:origin x="761" y="24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handoutMasters/_rels/handout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LASAADd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3037840" cy="4654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defTabSz="914400">
              <a:spcBef>
                <a:spcPts val="0"/>
              </a:spcBef>
              <a:tabLst/>
              <a:defRPr lang="en-us" sz="1200">
                <a:solidFill>
                  <a:schemeClr val="tx1"/>
                </a:solidFill>
                <a:latin typeface="Arial" pitchFamily="2" charset="0"/>
                <a:ea typeface="Arial Narrow" pitchFamily="2" charset="0"/>
                <a:cs typeface="Arial Narrow" pitchFamily="2" charset="0"/>
              </a:defRPr>
            </a:pP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tGAAAAAAAAB0rAADdAgAAAAAAAA=="/>
              </a:ext>
            </a:extLst>
          </p:cNvSpPr>
          <p:nvPr>
            <p:ph type="dt" sz="quarter" idx="1"/>
          </p:nvPr>
        </p:nvSpPr>
        <p:spPr>
          <a:xfrm>
            <a:off x="3970655" y="0"/>
            <a:ext cx="3037840" cy="4654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 defTabSz="914400">
              <a:spcBef>
                <a:spcPts val="0"/>
              </a:spcBef>
              <a:tabLst/>
              <a:defRPr lang="en-us" sz="1200">
                <a:solidFill>
                  <a:schemeClr val="tx1"/>
                </a:solidFill>
                <a:latin typeface="Arial" pitchFamily="2" charset="0"/>
                <a:ea typeface="Arial Narrow" pitchFamily="2" charset="0"/>
                <a:cs typeface="Arial Narrow" pitchFamily="2" charset="0"/>
              </a:defRPr>
            </a:p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pr" val="SMDATA_12_N+qCWR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UTYAALASAAAuOQAAAAAAAA=="/>
              </a:ext>
            </a:extLst>
          </p:cNvSpPr>
          <p:nvPr>
            <p:ph type="ftr" sz="quarter" idx="2"/>
          </p:nvPr>
        </p:nvSpPr>
        <p:spPr>
          <a:xfrm>
            <a:off x="0" y="8829675"/>
            <a:ext cx="3037840" cy="4654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defTabSz="914400">
              <a:spcBef>
                <a:spcPts val="0"/>
              </a:spcBef>
              <a:tabLst/>
              <a:defRPr lang="en-us" sz="1200">
                <a:solidFill>
                  <a:schemeClr val="tx1"/>
                </a:solidFill>
                <a:latin typeface="Arial" pitchFamily="2" charset="0"/>
                <a:ea typeface="Arial Narrow" pitchFamily="2" charset="0"/>
                <a:cs typeface="Arial Narrow" pitchFamily="2" charset="0"/>
              </a:defRPr>
            </a:p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pr" val="SMDATA_12_N+qCWR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tGAAAUTYAAB0rAAAuOQAAAAAAAA=="/>
              </a:ext>
            </a:extLst>
          </p:cNvSpPr>
          <p:nvPr>
            <p:ph type="sldNum" sz="quarter" idx="3"/>
          </p:nvPr>
        </p:nvSpPr>
        <p:spPr>
          <a:xfrm>
            <a:off x="3970655" y="8829675"/>
            <a:ext cx="3037840" cy="4654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r" defTabSz="914400">
              <a:spcBef>
                <a:spcPts val="0"/>
              </a:spcBef>
              <a:tabLst/>
              <a:defRPr lang="en-us" sz="1200">
                <a:solidFill>
                  <a:schemeClr val="tx1"/>
                </a:solidFill>
                <a:latin typeface="Arial" pitchFamily="2" charset="0"/>
                <a:ea typeface="Arial Narrow" pitchFamily="2" charset="0"/>
                <a:cs typeface="Arial Narrow" pitchFamily="2" charset="0"/>
              </a:defRPr>
            </a:pPr>
            <a:fld id="{3F20B4CC-82D2-7542-9C98-7417FAD66A21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pr" val="SMDATA_12_N+qCWRMAAAAlAAAAZAAAAA0AAAAAkwAAAEkAAACTAAAASQ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LASAADd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3037840" cy="4654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345" tIns="46355" rIns="93345" bIns="46355" numCol="1" anchor="t">
            <a:prstTxWarp prst="textNoShape">
              <a:avLst/>
            </a:prstTxWarp>
          </a:bodyPr>
          <a:lstStyle/>
          <a:p>
            <a:pPr defTabSz="930910">
              <a:spcBef>
                <a:spcPts val="0"/>
              </a:spcBef>
              <a:tabLst/>
              <a:defRPr lang="en-us" sz="1200">
                <a:solidFill>
                  <a:schemeClr val="tx1"/>
                </a:solidFill>
                <a:latin typeface="Arial" pitchFamily="2" charset="0"/>
                <a:ea typeface="Arial Narrow" pitchFamily="2" charset="0"/>
                <a:cs typeface="Arial Narrow" pitchFamily="2" charset="0"/>
              </a:defRPr>
            </a:pP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pr" val="SMDATA_12_N+qCWRMAAAAlAAAAZAAAAA0AAAAAkwAAAEkAAACTAAAASQ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tGAAAAAAAAB0rAADdAgAAAAAAAA=="/>
              </a:ext>
            </a:extLst>
          </p:cNvSpPr>
          <p:nvPr>
            <p:ph type="dt" idx="1"/>
          </p:nvPr>
        </p:nvSpPr>
        <p:spPr>
          <a:xfrm>
            <a:off x="3970655" y="0"/>
            <a:ext cx="3037840" cy="4654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345" tIns="46355" rIns="93345" bIns="46355" numCol="1" anchor="t">
            <a:prstTxWarp prst="textNoShape">
              <a:avLst/>
            </a:prstTxWarp>
          </a:bodyPr>
          <a:lstStyle/>
          <a:p>
            <a:pPr algn="r" defTabSz="930910">
              <a:spcBef>
                <a:spcPts val="0"/>
              </a:spcBef>
              <a:tabLst/>
              <a:defRPr lang="en-us" sz="1200">
                <a:solidFill>
                  <a:schemeClr val="tx1"/>
                </a:solidFill>
                <a:latin typeface="Arial" pitchFamily="2" charset="0"/>
                <a:ea typeface="Arial Narrow" pitchFamily="2" charset="0"/>
                <a:cs typeface="Arial Narrow" pitchFamily="2" charset="0"/>
              </a:defRPr>
            </a:p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pr" val="SMDATA_12_N+qCWRMAAAAlAAAAZA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EBwAASgQAAN8jAAC8GQAAAAAAAA=="/>
              </a:ext>
            </a:extLst>
          </p:cNvSpPr>
          <p:nvPr>
            <p:ph type="sldImg" idx="2"/>
          </p:nvPr>
        </p:nvSpPr>
        <p:spPr>
          <a:xfrm>
            <a:off x="1181100" y="697230"/>
            <a:ext cx="4650105" cy="348615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pr" val="SMDATA_12_N+qCWRMAAAAlAAAAZAAAAA0AAAAAkwAAAEkAAACTAAAASQ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BAAAKxsAANAmAADnNAAAAAAAAA=="/>
              </a:ext>
            </a:extLst>
          </p:cNvSpPr>
          <p:nvPr>
            <p:ph type="body" idx="3"/>
          </p:nvPr>
        </p:nvSpPr>
        <p:spPr>
          <a:xfrm>
            <a:off x="701040" y="4416425"/>
            <a:ext cx="5608320" cy="41833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345" tIns="46355" rIns="93345" bIns="46355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pr" val="SMDATA_12_N+qCWRMAAAAlAAAAZAAAAA0AAAAAkwAAAEkAAACTAAAASQ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UTYAALASAAAuOQAAAAAAAA=="/>
              </a:ext>
            </a:extLst>
          </p:cNvSpPr>
          <p:nvPr>
            <p:ph type="ftr" sz="quarter" idx="4"/>
          </p:nvPr>
        </p:nvSpPr>
        <p:spPr>
          <a:xfrm>
            <a:off x="0" y="8829675"/>
            <a:ext cx="3037840" cy="4654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345" tIns="46355" rIns="93345" bIns="46355" numCol="1" anchor="b">
            <a:prstTxWarp prst="textNoShape">
              <a:avLst/>
            </a:prstTxWarp>
          </a:bodyPr>
          <a:lstStyle/>
          <a:p>
            <a:pPr defTabSz="930910">
              <a:spcBef>
                <a:spcPts val="0"/>
              </a:spcBef>
              <a:tabLst/>
              <a:defRPr lang="en-us" sz="1200">
                <a:solidFill>
                  <a:schemeClr val="tx1"/>
                </a:solidFill>
                <a:latin typeface="Arial" pitchFamily="2" charset="0"/>
                <a:ea typeface="Arial Narrow" pitchFamily="2" charset="0"/>
                <a:cs typeface="Arial Narrow" pitchFamily="2" charset="0"/>
              </a:defRPr>
            </a:pPr>
          </a:p>
        </p:txBody>
      </p:sp>
      <p:sp>
        <p:nvSpPr>
          <p:cNvPr id="7" name="Rectangle 7"/>
          <p:cNvSpPr>
            <a:spLocks noGrp="1" noChangeArrowheads="1"/>
            <a:extLst>
              <a:ext uri="smNativeData">
                <pr:smNativeData xmlns:pr="pr" val="SMDATA_12_N+qCWRMAAAAlAAAAZAAAAA0AAAAAkwAAAEkAAACTAAAASQ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tGAAAUTYAAB0rAAAuOQAAAAAAAA=="/>
              </a:ext>
            </a:extLst>
          </p:cNvSpPr>
          <p:nvPr>
            <p:ph type="sldNum" sz="quarter" idx="5"/>
          </p:nvPr>
        </p:nvSpPr>
        <p:spPr>
          <a:xfrm>
            <a:off x="3970655" y="8829675"/>
            <a:ext cx="3037840" cy="4654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345" tIns="46355" rIns="93345" bIns="46355" numCol="1" anchor="b">
            <a:prstTxWarp prst="textNoShape">
              <a:avLst/>
            </a:prstTxWarp>
          </a:bodyPr>
          <a:lstStyle/>
          <a:p>
            <a:pPr algn="r" defTabSz="930910">
              <a:spcBef>
                <a:spcPts val="0"/>
              </a:spcBef>
              <a:tabLst/>
              <a:defRPr lang="en-us" sz="1200">
                <a:solidFill>
                  <a:schemeClr val="tx1"/>
                </a:solidFill>
                <a:latin typeface="Arial" pitchFamily="2" charset="0"/>
                <a:ea typeface="Arial Narrow" pitchFamily="2" charset="0"/>
                <a:cs typeface="Arial Narrow" pitchFamily="2" charset="0"/>
              </a:defRPr>
            </a:pPr>
            <a:fld id="{3F20A5DA-94D2-7553-9C98-6206EBD66A37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5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ChangeArrowheads="1"/>
            <a:extLst>
              <a:ext uri="smNativeData">
                <pr:smNativeData xmlns:pr="pr" val="SMDATA_12_N+qCWRMAAAAlAAAAZA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EBwAASgQAAN8jAAC8GQAAAAAAAA=="/>
              </a:ext>
            </a:extLst>
          </p:cNvSpPr>
          <p:nvPr>
            <p:ph type="sldImg"/>
          </p:nvPr>
        </p:nvSpPr>
        <p:spPr>
          <a:xfrm>
            <a:off x="1181100" y="697230"/>
            <a:ext cx="4650105" cy="348615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val="SMDATA_12_N+qCWRMAAAAlAAAAZAAAAA0AAAAAkwAAAEkAAACTAAAASQ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BAAAKxsAANAmAADnNAAAAAAAAA=="/>
              </a:ext>
            </a:extLst>
          </p:cNvSpPr>
          <p:nvPr>
            <p:ph type="body" idx="1"/>
          </p:nvPr>
        </p:nvSpPr>
        <p:spPr>
          <a:xfrm>
            <a:off x="701040" y="4416425"/>
            <a:ext cx="5608320" cy="41833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345" tIns="46355" rIns="93345" bIns="46355" numCol="1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 lang="en-us"/>
            </a:pP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val="SMDATA_12_N+qCWRMAAAAlAAAAZAAAAA0AAAAAkwAAAEkAAACTAAAASQ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tGAAAUTYAAB0rAAAuOQAAAAAAAA=="/>
              </a:ext>
            </a:extLst>
          </p:cNvSpPr>
          <p:nvPr>
            <p:ph type="sldNum" sz="quarter" idx="5"/>
          </p:nvPr>
        </p:nvSpPr>
        <p:spPr>
          <a:xfrm>
            <a:off x="3970655" y="8829675"/>
            <a:ext cx="3037840" cy="4654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345" tIns="46355" rIns="93345" bIns="46355" numCol="1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 lang="en-us" sz="1200">
                <a:solidFill>
                  <a:schemeClr val="tx1"/>
                </a:solidFill>
                <a:latin typeface="Calibri" pitchFamily="2" charset="0"/>
                <a:ea typeface="Arial Narrow" pitchFamily="2" charset="0"/>
                <a:cs typeface="Arial Narrow" pitchFamily="2" charset="0"/>
              </a:defRPr>
            </a:pPr>
            <a:fld id="{3F20ACD8-96D2-755A-9C98-600FE2D66A35}" type="slidenum">
              <a:t/>
            </a:fld>
            <a:endParaRPr lang="en-us">
              <a:latin typeface="Arial" pitchFamily="2" charset="0"/>
              <a:ea typeface="Arial Narrow" pitchFamily="2" charset="0"/>
              <a:cs typeface="Arial Narrow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extLst>
              <a:ext uri="smNativeData">
                <pr:smNativeData xmlns:pr="pr" val="SMDATA_12_N+qCWRMAAAAlAAAAZAAAAA0AAAAAlAAAAEoAAACUAAAASg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reh9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tGAAAUzYAAB4rAAAuOQAAAAAAAA=="/>
              </a:ext>
            </a:extLst>
          </p:cNvSpPr>
          <p:nvPr/>
        </p:nvSpPr>
        <p:spPr>
          <a:xfrm>
            <a:off x="3970655" y="8830945"/>
            <a:ext cx="3038475" cy="4641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980" tIns="46990" rIns="93980" bIns="46990" numCol="1" anchor="b"/>
          <a:lstStyle/>
          <a:p>
            <a:pPr marL="0" marR="0" indent="0" algn="r" defTabSz="9391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fld id="{3F20B5F1-BFD2-7543-9C98-4916FBD66A1C}" type="slidenum">
              <a:t/>
            </a:fld>
            <a:endParaRPr lang="en-us" sz="1000"/>
          </a:p>
        </p:txBody>
      </p:sp>
      <p:sp>
        <p:nvSpPr>
          <p:cNvPr id="3" name="Rectangle 2"/>
          <p:cNvSpPr>
            <a:spLocks noGrp="1" noChangeArrowheads="1"/>
            <a:extLst>
              <a:ext uri="smNativeData">
                <pr:smNativeData xmlns:pr="pr" val="SMDATA_12_N+qCWRMAAAAlAAAAZA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WUf0o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HBwAATAQAAN8jAAC+GQAAAAAAAA=="/>
              </a:ext>
            </a:extLst>
          </p:cNvSpPr>
          <p:nvPr>
            <p:ph type="sldImg"/>
          </p:nvPr>
        </p:nvSpPr>
        <p:spPr>
          <a:xfrm>
            <a:off x="1183005" y="698500"/>
            <a:ext cx="4648200" cy="348615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4" name="Rectangle 3"/>
          <p:cNvSpPr>
            <a:spLocks noGrp="1" noChangeArrowheads="1"/>
            <a:extLst>
              <a:ext uri="smNativeData">
                <pr:smNativeData xmlns:pr="pr" val="SMDATA_12_N+qCWRMAAAAlAAAAZAAAAA0AAAAAlAAAAEoAAACUAAAASg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P5G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BAAAKxsAANAmAADnNAAAAAAAAA=="/>
              </a:ext>
            </a:extLst>
          </p:cNvSpPr>
          <p:nvPr>
            <p:ph type="body" idx="1"/>
          </p:nvPr>
        </p:nvSpPr>
        <p:spPr>
          <a:xfrm>
            <a:off x="701040" y="4416425"/>
            <a:ext cx="5608320" cy="41833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980" tIns="46990" rIns="93980" bIns="46990" numCol="1" anchor="t">
            <a:prstTxWarp prst="textNoShape">
              <a:avLst/>
            </a:prstTxWarp>
          </a:bodyPr>
          <a:lstStyle/>
          <a:p>
            <a:pPr>
              <a:defRPr lang="en-us"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  <a:extLst>
              <a:ext uri="smNativeData">
                <pr:smNativeData xmlns:pr="pr" val="SMDATA_12_N+qCWRMAAAAlAAAAZAAAAA0AAAAAkwAAAEkAAACTAAAASQ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tGAAAUTYAAB0rAAAuOQAAAAAAAA=="/>
              </a:ext>
            </a:extLst>
          </p:cNvSpPr>
          <p:nvPr>
            <p:ph type="sldNum" sz="quarter" idx="5"/>
          </p:nvPr>
        </p:nvSpPr>
        <p:spPr>
          <a:xfrm>
            <a:off x="3970655" y="8829675"/>
            <a:ext cx="3037840" cy="4654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345" tIns="46355" rIns="93345" bIns="46355" numCol="1" anchor="b">
            <a:prstTxWarp prst="textNoShape">
              <a:avLst/>
            </a:prstTxWarp>
          </a:bodyPr>
          <a:lstStyle/>
          <a:p>
            <a:pPr defTabSz="930275">
              <a:tabLst/>
              <a:defRPr lang="en-us"/>
            </a:pPr>
            <a:fld id="{3F20D6DE-90D2-7520-9C98-667598D66A33}" type="slidenum">
              <a:t/>
            </a:fld>
          </a:p>
        </p:txBody>
      </p:sp>
      <p:sp>
        <p:nvSpPr>
          <p:cNvPr id="3" name="Rectangle 2"/>
          <p:cNvSpPr>
            <a:spLocks noGrp="1" noChangeArrowheads="1"/>
            <a:extLst>
              <a:ext uri="smNativeData">
                <pr:smNativeData xmlns:pr="pr" val="SMDATA_12_N+qCWRMAAAAlAAAAZA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EBwAASgQAAN8jAAC8GQAAAAAAAA=="/>
              </a:ext>
            </a:extLst>
          </p:cNvSpPr>
          <p:nvPr>
            <p:ph type="sldImg"/>
          </p:nvPr>
        </p:nvSpPr>
        <p:spPr>
          <a:xfrm>
            <a:off x="1181100" y="697230"/>
            <a:ext cx="4650105" cy="348615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4" name="Rectangle 3"/>
          <p:cNvSpPr>
            <a:spLocks noGrp="1" noChangeArrowheads="1"/>
            <a:extLst>
              <a:ext uri="smNativeData">
                <pr:smNativeData xmlns:pr="pr" val="SMDATA_12_N+qCWRMAAAAlAAAAZAAAAA0AAAAAkwAAAEkAAACTAAAASQ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BAAAKxsAANAmAADnNAAAAAAAAA=="/>
              </a:ext>
            </a:extLst>
          </p:cNvSpPr>
          <p:nvPr>
            <p:ph type="body" idx="1"/>
          </p:nvPr>
        </p:nvSpPr>
        <p:spPr>
          <a:xfrm>
            <a:off x="701040" y="4416425"/>
            <a:ext cx="5608320" cy="41833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345" tIns="46355" rIns="93345" bIns="46355" numCol="1" anchor="t">
            <a:prstTxWarp prst="textNoShape">
              <a:avLst/>
            </a:prstTxWarp>
          </a:bodyPr>
          <a:lstStyle/>
          <a:p>
            <a:pPr>
              <a:defRPr lang="en-us"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ge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IA0AAAg0AACQFQAAAAAAAA=="/>
              </a:ext>
            </a:extLst>
          </p:cNvSpPr>
          <p:nvPr>
            <p:ph type="ctrTitle"/>
          </p:nvPr>
        </p:nvSpPr>
        <p:spPr>
          <a:xfrm>
            <a:off x="685800" y="2133600"/>
            <a:ext cx="7772400" cy="1371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oC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6BcAANAvAACwIgAAAAAAAA=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1" i="0" u="none" strike="noStrike" kern="1" spc="0" baseline="0">
                <a:solidFill>
                  <a:srgbClr val="3D8D94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Times New Roman" pitchFamily="1" charset="0"/>
              <a:buChar char="►"/>
              <a:tabLst/>
              <a:defRPr lang="en-us" sz="2400" b="1" i="0" u="none" strike="noStrike" kern="1" spc="0" baseline="0">
                <a:solidFill>
                  <a:srgbClr val="0099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B531"/>
              </a:buClr>
              <a:buSzTx/>
              <a:buFontTx/>
              <a:buChar char="•"/>
              <a:tabLst/>
              <a:defRPr lang="en-us" sz="2000" b="1" i="0" u="none" strike="noStrike" kern="1" spc="0" baseline="0">
                <a:solidFill>
                  <a:srgbClr val="7030A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itchFamily="2" charset="0"/>
              <a:buChar char="–"/>
              <a:tabLst/>
              <a:defRPr lang="en-us" sz="2000" b="1" i="0" u="none" strike="noStrike" kern="1" spc="0" baseline="0">
                <a:solidFill>
                  <a:srgbClr val="3D8D94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2" charset="0"/>
              <a:buChar char="»"/>
              <a:tabLst/>
              <a:defRPr lang="en-us" sz="2000" b="1" i="0" u="none" strike="noStrike" kern="1" spc="0" baseline="0">
                <a:solidFill>
                  <a:srgbClr val="CC0099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5pPr>
          </a:lstStyle>
          <a:p>
            <a:pPr>
              <a:defRPr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CAcAAAAeAACwEwAAAAAAAA=="/>
              </a:ext>
            </a:extLst>
          </p:cNvSpPr>
          <p:nvPr>
            <p:ph type="obj" sz="quarter" idx="1"/>
          </p:nvPr>
        </p:nvSpPr>
        <p:spPr>
          <a:xfrm>
            <a:off x="1524000" y="1143000"/>
            <a:ext cx="3352800" cy="2057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kBUAAAAeAAA4IgAAAAAAAA=="/>
              </a:ext>
            </a:extLst>
          </p:cNvSpPr>
          <p:nvPr>
            <p:ph type="obj" sz="quarter" idx="2"/>
          </p:nvPr>
        </p:nvSpPr>
        <p:spPr>
          <a:xfrm>
            <a:off x="1524000" y="3505200"/>
            <a:ext cx="3352800" cy="2057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HwAACAcAAIA0AAA4IgAAAAAAAA=="/>
              </a:ext>
            </a:extLst>
          </p:cNvSpPr>
          <p:nvPr>
            <p:ph type="obj" sz="half" idx="3"/>
          </p:nvPr>
        </p:nvSpPr>
        <p:spPr>
          <a:xfrm>
            <a:off x="5181600" y="1143000"/>
            <a:ext cx="3352800" cy="4419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CAcAAIA0AACwEwAAAAAAAA=="/>
              </a:ext>
            </a:extLst>
          </p:cNvSpPr>
          <p:nvPr>
            <p:ph type="obj" sz="half" idx="1"/>
          </p:nvPr>
        </p:nvSpPr>
        <p:spPr>
          <a:xfrm>
            <a:off x="1524000" y="1143000"/>
            <a:ext cx="7010400" cy="2057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kBUAAAAeAAA4IgAAAAAAAA=="/>
              </a:ext>
            </a:extLst>
          </p:cNvSpPr>
          <p:nvPr>
            <p:ph type="obj" sz="quarter" idx="2"/>
          </p:nvPr>
        </p:nvSpPr>
        <p:spPr>
          <a:xfrm>
            <a:off x="1524000" y="3505200"/>
            <a:ext cx="3352800" cy="2057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HwAAkBUAAIA0AAA4IgAAAAAAAA=="/>
              </a:ext>
            </a:extLst>
          </p:cNvSpPr>
          <p:nvPr>
            <p:ph type="obj" sz="quarter" idx="3"/>
          </p:nvPr>
        </p:nvSpPr>
        <p:spPr>
          <a:xfrm>
            <a:off x="5181600" y="3505200"/>
            <a:ext cx="3352800" cy="2057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5pPr>
          </a:lstStyle>
          <a:p>
            <a:pPr>
              <a:defRPr/>
            </a:p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CAcAAAAeAACwEwAAAAAAAA=="/>
              </a:ext>
            </a:extLst>
          </p:cNvSpPr>
          <p:nvPr>
            <p:ph type="obj" sz="quarter" idx="1"/>
          </p:nvPr>
        </p:nvSpPr>
        <p:spPr>
          <a:xfrm>
            <a:off x="1524000" y="1143000"/>
            <a:ext cx="3352800" cy="2057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HwAACAcAAIA0AACwEwAAAAAAAA=="/>
              </a:ext>
            </a:extLst>
          </p:cNvSpPr>
          <p:nvPr>
            <p:ph type="obj" sz="quarter" idx="2"/>
          </p:nvPr>
        </p:nvSpPr>
        <p:spPr>
          <a:xfrm>
            <a:off x="5181600" y="1143000"/>
            <a:ext cx="3352800" cy="2057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kBUAAIA0AAA4IgAAAAAAAA=="/>
              </a:ext>
            </a:extLst>
          </p:cNvSpPr>
          <p:nvPr>
            <p:ph type="obj" sz="half" idx="3"/>
          </p:nvPr>
        </p:nvSpPr>
        <p:spPr>
          <a:xfrm>
            <a:off x="1524000" y="3505200"/>
            <a:ext cx="7010400" cy="2057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s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kD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CAcAAIA0AAA4IgAAAAAAAA=="/>
              </a:ext>
            </a:extLst>
          </p:cNvSpPr>
          <p:nvPr>
            <p:ph type="obj" idx="1"/>
          </p:nvPr>
        </p:nvSpPr>
        <p:spPr>
          <a:xfrm>
            <a:off x="1524000" y="1143000"/>
            <a:ext cx="7010400" cy="4419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CAcAAAAeAAA4IgAAAAAAAA=="/>
              </a:ext>
            </a:extLst>
          </p:cNvSpPr>
          <p:nvPr>
            <p:ph type="obj" sz="half" idx="1"/>
          </p:nvPr>
        </p:nvSpPr>
        <p:spPr>
          <a:xfrm>
            <a:off x="1524000" y="1143000"/>
            <a:ext cx="3352800" cy="4419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HwAACAcAAIA0AAA4IgAAAAAAAA=="/>
              </a:ext>
            </a:extLst>
          </p:cNvSpPr>
          <p:nvPr>
            <p:ph type="obj" sz="half" idx="2"/>
          </p:nvPr>
        </p:nvSpPr>
        <p:spPr>
          <a:xfrm>
            <a:off x="5181600" y="1143000"/>
            <a:ext cx="3352800" cy="4419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AQAAAAAAAIA0AAA4IgAAAAAAAA=="/>
              </a:ext>
            </a:extLst>
          </p:cNvSpPr>
          <p:nvPr>
            <p:ph type="obj"/>
          </p:nvPr>
        </p:nvSpPr>
        <p:spPr>
          <a:xfrm>
            <a:off x="304800" y="0"/>
            <a:ext cx="8229600" cy="5562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CAcAAIA0AACwEwAAAAAAAA=="/>
              </a:ext>
            </a:extLst>
          </p:cNvSpPr>
          <p:nvPr>
            <p:ph type="obj" sz="half" idx="1"/>
          </p:nvPr>
        </p:nvSpPr>
        <p:spPr>
          <a:xfrm>
            <a:off x="1524000" y="1143000"/>
            <a:ext cx="7010400" cy="2057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kBUAAIA0AAA4IgAAAAAAAA=="/>
              </a:ext>
            </a:extLst>
          </p:cNvSpPr>
          <p:nvPr>
            <p:ph type="obj" sz="half" idx="2"/>
          </p:nvPr>
        </p:nvSpPr>
        <p:spPr>
          <a:xfrm>
            <a:off x="1524000" y="3505200"/>
            <a:ext cx="7010400" cy="2057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CAcAAAAeAACwEwAAAAAAAA=="/>
              </a:ext>
            </a:extLst>
          </p:cNvSpPr>
          <p:nvPr>
            <p:ph type="obj" sz="quarter" idx="1"/>
          </p:nvPr>
        </p:nvSpPr>
        <p:spPr>
          <a:xfrm>
            <a:off x="1524000" y="1143000"/>
            <a:ext cx="3352800" cy="2057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HwAACAcAAIA0AACwEwAAAAAAAA=="/>
              </a:ext>
            </a:extLst>
          </p:cNvSpPr>
          <p:nvPr>
            <p:ph type="obj" sz="quarter" idx="2"/>
          </p:nvPr>
        </p:nvSpPr>
        <p:spPr>
          <a:xfrm>
            <a:off x="5181600" y="1143000"/>
            <a:ext cx="3352800" cy="2057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kBUAAAAeAAA4IgAAAAAAAA=="/>
              </a:ext>
            </a:extLst>
          </p:cNvSpPr>
          <p:nvPr>
            <p:ph type="obj" sz="quarter" idx="3"/>
          </p:nvPr>
        </p:nvSpPr>
        <p:spPr>
          <a:xfrm>
            <a:off x="1524000" y="3505200"/>
            <a:ext cx="3352800" cy="2057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HwAAkBUAAIA0AAA4IgAAAAAAAA=="/>
              </a:ext>
            </a:extLst>
          </p:cNvSpPr>
          <p:nvPr>
            <p:ph type="obj" sz="quarter" idx="4"/>
          </p:nvPr>
        </p:nvSpPr>
        <p:spPr>
          <a:xfrm>
            <a:off x="5181600" y="3505200"/>
            <a:ext cx="3352800" cy="2057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5pPr>
          </a:lstStyle>
          <a:p>
            <a:pPr>
              <a:defRPr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CAcAAAAeAAA4IgAAAAAAAA=="/>
              </a:ext>
            </a:extLst>
          </p:cNvSpPr>
          <p:nvPr>
            <p:ph type="obj" sz="half" idx="1"/>
          </p:nvPr>
        </p:nvSpPr>
        <p:spPr>
          <a:xfrm>
            <a:off x="1524000" y="1143000"/>
            <a:ext cx="3352800" cy="4419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HwAACAcAAIA0AACwEwAAAAAAAA=="/>
              </a:ext>
            </a:extLst>
          </p:cNvSpPr>
          <p:nvPr>
            <p:ph type="obj" sz="quarter" idx="2"/>
          </p:nvPr>
        </p:nvSpPr>
        <p:spPr>
          <a:xfrm>
            <a:off x="5181600" y="1143000"/>
            <a:ext cx="3352800" cy="2057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HwAAkBUAAIA0AAA4IgAAAAAAAA=="/>
              </a:ext>
            </a:extLst>
          </p:cNvSpPr>
          <p:nvPr>
            <p:ph type="obj" sz="quarter" idx="3"/>
          </p:nvPr>
        </p:nvSpPr>
        <p:spPr>
          <a:xfrm>
            <a:off x="5181600" y="3505200"/>
            <a:ext cx="3352800" cy="2057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5pPr>
          </a:lstStyle>
          <a:p>
            <a:pPr>
              <a:defRPr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T31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CAcAAIA0AAA4IgAAAAAAAA=="/>
              </a:ext>
            </a:extLst>
          </p:cNvSpPr>
          <p:nvPr>
            <p:ph type="body" idx="1"/>
          </p:nvPr>
        </p:nvSpPr>
        <p:spPr>
          <a:xfrm>
            <a:off x="1524000" y="1143000"/>
            <a:ext cx="7010400" cy="4419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Tx/>
              <a:buFontTx/>
              <a:buChar char="•"/>
              <a:tabLst/>
              <a:defRPr lang="en-us" sz="2800" b="1" i="0" u="none" strike="noStrike" kern="1" spc="0" baseline="0">
                <a:solidFill>
                  <a:srgbClr val="3D8D94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Tx/>
              <a:buFont typeface="Times New Roman" pitchFamily="1" charset="0"/>
              <a:buChar char="►"/>
              <a:tabLst/>
              <a:defRPr lang="en-us" sz="2400" b="1" i="0" u="none" strike="noStrike" kern="1" spc="0" baseline="0">
                <a:solidFill>
                  <a:srgbClr val="0099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B531"/>
              </a:buClr>
              <a:buSzTx/>
              <a:buFontTx/>
              <a:buChar char="•"/>
              <a:tabLst/>
              <a:defRPr lang="en-us" sz="2000" b="1" i="0" u="none" strike="noStrike" kern="1" spc="0" baseline="0">
                <a:solidFill>
                  <a:srgbClr val="7030A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 typeface="Arial" pitchFamily="2" charset="0"/>
              <a:buChar char="–"/>
              <a:tabLst/>
              <a:defRPr lang="en-us" sz="2000" b="1" i="0" u="none" strike="noStrike" kern="1" spc="0" baseline="0">
                <a:solidFill>
                  <a:srgbClr val="3D8D94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2" charset="0"/>
              <a:buChar char="»"/>
              <a:tabLst/>
              <a:defRPr lang="en-us" sz="2000" b="1" i="0" u="none" strike="noStrike" kern="1" spc="0" baseline="0">
                <a:solidFill>
                  <a:srgbClr val="CC0099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5pPr>
          </a:lstStyle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3" name="Rectangle 2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800" b="0" i="0" u="none" strike="noStrike" kern="1" spc="0" baseline="0">
                <a:solidFill>
                  <a:srgbClr val="006699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800" b="0" i="0" u="none" strike="noStrike" kern="1" spc="0" baseline="0">
                <a:solidFill>
                  <a:schemeClr val="bg2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800" b="0" i="0" u="none" strike="noStrike" kern="1" spc="0" baseline="0">
                <a:solidFill>
                  <a:schemeClr val="bg2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800" b="0" i="0" u="none" strike="noStrike" kern="1" spc="0" baseline="0">
                <a:solidFill>
                  <a:schemeClr val="bg2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800" b="0" i="0" u="none" strike="noStrike" kern="1" spc="0" baseline="0">
                <a:solidFill>
                  <a:schemeClr val="bg2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lvl5pPr>
          </a:lstStyle>
          <a:p>
            <a:pPr>
              <a:defRPr lang="en-us"/>
            </a:pPr>
            <a:r>
              <a:t>Click to edit Master title style</a:t>
            </a:r>
          </a:p>
        </p:txBody>
      </p:sp>
      <p:grpSp>
        <p:nvGrpSpPr>
          <p:cNvPr id="4" name="Group 9"/>
          <p:cNvGrpSpPr>
            <a:extLst>
              <a:ext uri="smNativeData">
                <pr:smNativeData xmlns:pr="pr" val="SMDATA_6_N+qCWR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GA2AAAAAAAAQDgAAG4QAAAAAAAA"/>
              </a:ext>
            </a:extLst>
          </p:cNvGrpSpPr>
          <p:nvPr/>
        </p:nvGrpSpPr>
        <p:grpSpPr>
          <a:xfrm>
            <a:off x="8839200" y="0"/>
            <a:ext cx="304800" cy="2670810"/>
            <a:chOff x="8839200" y="0"/>
            <a:chExt cx="304800" cy="2670810"/>
          </a:xfrm>
        </p:grpSpPr>
        <p:sp>
          <p:nvSpPr>
            <p:cNvPr id="10" name="矩形1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AGa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ZpkA////AQAAAAAAAAAAAAAAAAAAAAAAAAAAAAAAAAAAAAAAAAAAAAAAAn9/fwCAgIADzMzMAMDA/wB/f38AAAAAAAAAAAAAAAAAAAAAAAAAAAAhAAAAGAAAABQAAABgNgAAAAAAAEA4AAAlAgAAAAAAAA=="/>
                </a:ext>
              </a:extLst>
            </p:cNvSpPr>
            <p:nvPr/>
          </p:nvSpPr>
          <p:spPr>
            <a:xfrm>
              <a:off x="8839200" y="0"/>
              <a:ext cx="304800" cy="348615"/>
            </a:xfrm>
            <a:prstGeom prst="rect">
              <a:avLst/>
            </a:prstGeom>
            <a:solidFill>
              <a:srgbClr val="00669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9" name="Rectangle 8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drUx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tTEA////AQAAAAAAAAAAAAAAAAAAAAAAAAAAAAAAAAAAAAAAAAAAAAAAAn9/fwCAgIADzMzMAMDA/wB/f38AAAAAAAAAAAAAAAAAAAAAAAAAAAAhAAAAGAAAABQAAABgNgAA2wIAAEA4AAAABQAAAAAAAA=="/>
                </a:ext>
              </a:extLst>
            </p:cNvSpPr>
            <p:nvPr/>
          </p:nvSpPr>
          <p:spPr>
            <a:xfrm>
              <a:off x="8839200" y="464185"/>
              <a:ext cx="304800" cy="348615"/>
            </a:xfrm>
            <a:prstGeom prst="rect">
              <a:avLst/>
            </a:prstGeom>
            <a:solidFill>
              <a:srgbClr val="76B53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8" name="Rectangle 8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cDCg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gAAAAMAAAAEAAAAAAAAAAAAAAAAAAAAAAAAAAeAAAAaAAAAAAAAAAAAAAAAAAAAAAAAAAAAAAAECcAABAnAAAAAAAAAAAAAAAAAAAAAAAAAAAAAAAAAAAAAAAAAAAAABQAAAAAAAAAwMD/AAAAAABkAAAAMgAAAAAAAABkAAAAAAAAAH9/fwAKAAAAHwAAAFQAAABwMKAA////AQAAAAAAAAAAAAAAAAAAAAAAAAAAAAAAAAAAAAAAAAAAAAAAAn9/fwCAgIADzMzMAMDA/wB/f38AAAAAAAAAAAAAAAAAAAAAAAAAAAAhAAAAGAAAABQAAABgNgAAtwUAAEA4AADcBwAAAAAAAA=="/>
                </a:ext>
              </a:extLst>
            </p:cNvSpPr>
            <p:nvPr/>
          </p:nvSpPr>
          <p:spPr>
            <a:xfrm>
              <a:off x="8839200" y="929005"/>
              <a:ext cx="304800" cy="348615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  <a:endParaRPr lang="en-us" b="1">
                <a:solidFill>
                  <a:srgbClr val="9C9C9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" name="矩形3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PY2U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olAAAMAAAAEAAAAAAAAAAAAAAAAAAAAAAAAAAeAAAAaAAAAAAAAAAAAAAAAAAAAAAAAAAAAAAAECcAABAnAAAAAAAAAAAAAAAAAAAAAAAAAAAAAAAAAAAAAAAAAAAAABQAAAAAAAAAwMD/AAAAAABkAAAAMgAAAAAAAABkAAAAAAAAAH9/fwAKAAAAHwAAAFQAAAA9jZQA////AQAAAAAAAAAAAAAAAAAAAAAAAAAAAAAAAAAAAAAAAAAAAAAAAn9/fwCAgIADzMzMAMDA/wB/f38AAAAAAAAAAAAAAAAAAAAAAAAAAAAhAAAAGAAAABQAAABgNgAAkggAAEA4AAC3CgAAAAAAAA=="/>
                </a:ext>
              </a:extLst>
            </p:cNvSpPr>
            <p:nvPr/>
          </p:nvSpPr>
          <p:spPr>
            <a:xfrm>
              <a:off x="8839200" y="1393190"/>
              <a:ext cx="304800" cy="348615"/>
            </a:xfrm>
            <a:prstGeom prst="rect">
              <a:avLst/>
            </a:prstGeom>
            <a:solidFill>
              <a:srgbClr val="3D8D94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6" name="Rectangle 8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ADO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M5kA////AQAAAAAAAAAAAAAAAAAAAAAAAAAAAAAAAAAAAAAAAAAAAAAAAn9/fwCAgIADzMzMAMDA/wB/f38AAAAAAAAAAAAAAAAAAAAAAAAAAAAhAAAAGAAAABQAAABgNgAAbgsAAEA4AACTDQAAAAAAAA=="/>
                </a:ext>
              </a:extLst>
            </p:cNvSpPr>
            <p:nvPr/>
          </p:nvSpPr>
          <p:spPr>
            <a:xfrm>
              <a:off x="8839200" y="1858010"/>
              <a:ext cx="304800" cy="348615"/>
            </a:xfrm>
            <a:prstGeom prst="rect">
              <a:avLst/>
            </a:prstGeom>
            <a:solidFill>
              <a:srgbClr val="00339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5" name="矩形2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zAC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AJkA////AQAAAAAAAAAAAAAAAAAAAAAAAAAAAAAAAAAAAAAAAAAAAAAAAn9/fwCAgIADzMzMAMDA/wB/f38AAAAAAAAAAAAAAAAAAAAAAAAAAAAhAAAAGAAAABQAAABgNgAASQ4AAEA4AABuEAAAAAAAAA=="/>
                </a:ext>
              </a:extLst>
            </p:cNvSpPr>
            <p:nvPr/>
          </p:nvSpPr>
          <p:spPr>
            <a:xfrm>
              <a:off x="8839200" y="2322195"/>
              <a:ext cx="304800" cy="348615"/>
            </a:xfrm>
            <a:prstGeom prst="rect">
              <a:avLst/>
            </a:prstGeom>
            <a:solidFill>
              <a:srgbClr val="CC009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</p:grpSp>
      <p:grpSp>
        <p:nvGrpSpPr>
          <p:cNvPr id="11" name="Group 16"/>
          <p:cNvGrpSpPr>
            <a:extLst>
              <a:ext uri="smNativeData">
                <pr:smNativeData xmlns:pr="pr" val="SMDATA_6_N+qCWR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AAAAABQKAAAbhAAADAqAAAAAAAA"/>
              </a:ext>
            </a:extLst>
          </p:cNvGrpSpPr>
          <p:nvPr/>
        </p:nvGrpSpPr>
        <p:grpSpPr>
          <a:xfrm rot="5400000">
            <a:off x="1183005" y="5370195"/>
            <a:ext cx="304800" cy="2670810"/>
            <a:chOff x="1183005" y="5370195"/>
            <a:chExt cx="304800" cy="2670810"/>
          </a:xfrm>
        </p:grpSpPr>
        <p:sp>
          <p:nvSpPr>
            <p:cNvPr id="17" name="Rectangle 8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AGa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ZpkA////AQAAAAAAAAAAAAAAAAAAAAAAAAAAAAAAAAAAAAAAAAAAAAAAAn9/fwCAgIADzMzMAMDA/wB/f38AAAAAAAAAAAAAAAAAAAAAAAAAAAAhAAAAGAAAABQAAABHBwAACSEAACcJAAAuIwAAAAAAAA=="/>
                </a:ext>
              </a:extLst>
            </p:cNvSpPr>
            <p:nvPr/>
          </p:nvSpPr>
          <p:spPr>
            <a:xfrm>
              <a:off x="1183005" y="5370195"/>
              <a:ext cx="304800" cy="348615"/>
            </a:xfrm>
            <a:prstGeom prst="rect">
              <a:avLst/>
            </a:prstGeom>
            <a:solidFill>
              <a:srgbClr val="00669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16" name="矩形4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drUx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tTEA////AQAAAAAAAAAAAAAAAAAAAAAAAAAAAAAAAAAAAAAAAAAAAAAAAn9/fwCAgIADzMzMAMDA/wB/f38AAAAAAAAAAAAAAAAAAAAAAAAAAAAhAAAAGAAAABQAAABHBwAA5CMAACcJAAAJJgAAAAAAAA=="/>
                </a:ext>
              </a:extLst>
            </p:cNvSpPr>
            <p:nvPr/>
          </p:nvSpPr>
          <p:spPr>
            <a:xfrm>
              <a:off x="1183005" y="5834380"/>
              <a:ext cx="304800" cy="348615"/>
            </a:xfrm>
            <a:prstGeom prst="rect">
              <a:avLst/>
            </a:prstGeom>
            <a:solidFill>
              <a:srgbClr val="76B53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15" name="Rectangle 8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cDCg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gAAAAMAAAAEAAAAAAAAAAAAAAAAAAAAAAAAAAeAAAAaAAAAAAAAAAAAAAAAAAAAAAAAAAAAAAAECcAABAnAAAAAAAAAAAAAAAAAAAAAAAAAAAAAAAAAAAAAAAAAAAAABQAAAAAAAAAwMD/AAAAAABkAAAAMgAAAAAAAABkAAAAAAAAAH9/fwAKAAAAHwAAAFQAAABwMKAA////AQAAAAAAAAAAAAAAAAAAAAAAAAAAAAAAAAAAAAAAAAAAAAAAAn9/fwCAgIADzMzMAMDA/wB/f38AAAAAAAAAAAAAAAAAAAAAAAAAAAAhAAAAGAAAABQAAABHBwAAwCYAACcJAADlKAAAAAAAAA=="/>
                </a:ext>
              </a:extLst>
            </p:cNvSpPr>
            <p:nvPr/>
          </p:nvSpPr>
          <p:spPr>
            <a:xfrm>
              <a:off x="1183005" y="6299200"/>
              <a:ext cx="304800" cy="348615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  <a:endParaRPr lang="en-us" b="1">
                <a:solidFill>
                  <a:srgbClr val="9C9C9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4" name="矩形6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PY2U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olAAAMAAAAEAAAAAAAAAAAAAAAAAAAAAAAAAAeAAAAaAAAAAAAAAAAAAAAAAAAAAAAAAAAAAAAECcAABAnAAAAAAAAAAAAAAAAAAAAAAAAAAAAAAAAAAAAAAAAAAAAABQAAAAAAAAAwMD/AAAAAABkAAAAMgAAAAAAAABkAAAAAAAAAH9/fwAKAAAAHwAAAFQAAAA9jZQA////AQAAAAAAAAAAAAAAAAAAAAAAAAAAAAAAAAAAAAAAAAAAAAAAAn9/fwCAgIADzMzMAMDA/wB/f38AAAAAAAAAAAAAAAAAAAAAAAAAAAAhAAAAGAAAABQAAABHBwAAmykAACcJAADAKwAAAAAAAA=="/>
                </a:ext>
              </a:extLst>
            </p:cNvSpPr>
            <p:nvPr/>
          </p:nvSpPr>
          <p:spPr>
            <a:xfrm>
              <a:off x="1183005" y="6763385"/>
              <a:ext cx="304800" cy="348615"/>
            </a:xfrm>
            <a:prstGeom prst="rect">
              <a:avLst/>
            </a:prstGeom>
            <a:solidFill>
              <a:srgbClr val="3D8D94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13" name="Rectangle 8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ADO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M5kA////AQAAAAAAAAAAAAAAAAAAAAAAAAAAAAAAAAAAAAAAAAAAAAAAAn9/fwCAgIADzMzMAMDA/wB/f38AAAAAAAAAAAAAAAAAAAAAAAAAAAAhAAAAGAAAABQAAABHBwAAdywAACcJAACcLgAAAAAAAA=="/>
                </a:ext>
              </a:extLst>
            </p:cNvSpPr>
            <p:nvPr/>
          </p:nvSpPr>
          <p:spPr>
            <a:xfrm>
              <a:off x="1183005" y="7228205"/>
              <a:ext cx="304800" cy="348615"/>
            </a:xfrm>
            <a:prstGeom prst="rect">
              <a:avLst/>
            </a:prstGeom>
            <a:solidFill>
              <a:srgbClr val="00339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12" name="矩形5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zAC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AJkA////AQAAAAAAAAAAAAAAAAAAAAAAAAAAAAAAAAAAAAAAAAAAAAAAAn9/fwCAgIADzMzMAMDA/wB/f38AAAAAAAAAAAAAAAAAAAAAAAAAAAAhAAAAGAAAABQAAABHBwAAUi8AACcJAAB3MQAAAAAAAA=="/>
                </a:ext>
              </a:extLst>
            </p:cNvSpPr>
            <p:nvPr/>
          </p:nvSpPr>
          <p:spPr>
            <a:xfrm>
              <a:off x="1183005" y="7692390"/>
              <a:ext cx="304800" cy="348615"/>
            </a:xfrm>
            <a:prstGeom prst="rect">
              <a:avLst/>
            </a:prstGeom>
            <a:solidFill>
              <a:srgbClr val="CC009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</p:grpSp>
      <p:sp>
        <p:nvSpPr>
          <p:cNvPr id="18" name="Straight Connector 23"/>
          <p:cNvSpPr>
            <a:extLst>
              <a:ext uri="smNativeData">
                <pr:smNativeData xmlns:pr="pr" val="SMDATA_12_N+qCWRMAAAAlAAAACg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BmmQA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GaZAH9/fwCAgIADzMzMAMDA/wB/f38AAAAAAAAAAAAAAAAAAAAAAAAAAAAhAAAAGAAAABQAAAAAAAAAUCgAAEA4AABQKAAAAAAAAA=="/>
              </a:ext>
            </a:extLst>
          </p:cNvSpPr>
          <p:nvPr/>
        </p:nvSpPr>
        <p:spPr>
          <a:xfrm>
            <a:off x="0" y="6553200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9" name="Straight Connector 24"/>
          <p:cNvSpPr>
            <a:extLst>
              <a:ext uri="smNativeData">
                <pr:smNativeData xmlns:pr="pr" val="SMDATA_12_N+qCWRMAAAAlAAAACg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Ha1MQA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BQAAAMAAAAEAAAAAAAAAAAAAAAAAAAAAAAAAAeAAAAaAAAAAAAAAAAAAAAAAAAAAAAAAAAAAAAECcAABAnAAAAAAAAAAAAAAAAAAAAAAAAAAAAAAAAAAAAAAAAAAAAABQAAAAAAAAAwMD/AAAAAABkAAAAMgAAAAAAAABkAAAAAAAAAH9/fwAKAAAAHwAAAFQAAAC74OMF////AQAAAAAAAAAAAAAAAAAAAAAAAAAAAAAAAAAAAAAAAAAAdrUxAH9/fwCAgIADzMzMAMDA/wB/f38AAAAAAAAAAAAAAAAAAAAAAAAAAAAhAAAAGAAAABQAAABgNgAAAAAAAGA2AAAwKgAAAAAAAA=="/>
              </a:ext>
            </a:extLst>
          </p:cNvSpPr>
          <p:nvPr/>
        </p:nvSpPr>
        <p:spPr>
          <a:xfrm rot="5400000">
            <a:off x="5410200" y="3429000"/>
            <a:ext cx="6858000" cy="0"/>
          </a:xfrm>
          <a:prstGeom prst="line">
            <a:avLst/>
          </a:prstGeom>
          <a:noFill/>
          <a:ln w="12700" cap="flat" cmpd="sng" algn="ctr">
            <a:solidFill>
              <a:srgbClr val="76B53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pic>
        <p:nvPicPr>
          <p:cNvPr id="20" name="图片模式1" descr="C:\Projects\PPG Logo\SYMRGB.png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D90W5rDAAAABAAAAAAAAAAAAAAAAAAAAAAAAAAHgAAAGgAAAAAAAAAAAAAAAAAAAAAAAAAAAAAABAnAAAQJwAAAAAAAAAAAAAAAAAAAAAAAAAAAAAAAAAAAAAAAAAAAAAUAAAAAAAAAMDA/wAAAAAAZAAAADIAAAAAAAAAZAAAAAAAAAB/f38ACgAAAB8AAABUAAAAu+DjBf///wEAAAAAAAAAAAAAAAAAAAAAAAAAAAAAAAAAAAAAAAAAAAAAAAB/f38AgICAA8zMzADAwP8Af39/AAAAAAAAAAAAAAAAAP///wAAAAAAIQAAABgAAAAUAAAAGDMAAIAlAAAINQAAAicAAAAAAAA="/>
              </a:ext>
            </a:extLst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305800" y="6096000"/>
            <a:ext cx="314960" cy="2451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21" name="TextBox 25"/>
          <p:cNvSpPr>
            <a:extLst>
              <a:ext uri="smNativeData">
                <pr:smNativeData xmlns:pr="pr" val="SMDATA_12_N+qCWRMAAAAlAAAAZAAAAE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oEAAAfSgAAJAVAAAZKgAAAAAAAA=="/>
              </a:ext>
            </a:extLst>
          </p:cNvSpPr>
          <p:nvPr/>
        </p:nvSpPr>
        <p:spPr>
          <a:xfrm>
            <a:off x="2667000" y="6581775"/>
            <a:ext cx="838200" cy="261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1100" i="1">
                <a:solidFill>
                  <a:srgbClr val="FF0000"/>
                </a:solidFill>
              </a:rPr>
              <a:t>Confidential</a:t>
            </a:r>
            <a:endParaRPr lang="en-us" sz="1100" i="1">
              <a:solidFill>
                <a:srgbClr val="FF0000"/>
              </a:solidFill>
            </a:endParaRPr>
          </a:p>
        </p:txBody>
      </p:sp>
      <p:pic>
        <p:nvPicPr>
          <p:cNvPr id="22" name="Picture 2" descr="C:\Projects\PPG Logo\CMBI Logo\PPG-Corporate-Tagline.png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B/f38AgICAA8zMzADAwP8Af39/AAAAAAAAAAAAAAAAAP///wAAAAAAIQAAABgAAAAUAAAA3igAAMsoAABwNQAAuCk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643370" y="6631305"/>
            <a:ext cx="2043430" cy="1504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sldNum="0" hdr="0" ft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200" b="0" i="0" u="none" strike="noStrike" kern="1" spc="0" baseline="0">
          <a:solidFill>
            <a:srgbClr val="006699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" spc="0" baseline="0">
          <a:solidFill>
            <a:schemeClr val="bg2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" spc="0" baseline="0">
          <a:solidFill>
            <a:schemeClr val="bg2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" spc="0" baseline="0">
          <a:solidFill>
            <a:schemeClr val="bg2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" spc="0" baseline="0">
          <a:solidFill>
            <a:schemeClr val="bg2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>
          <a:srgbClr val="009900"/>
        </a:buClr>
        <a:buSzTx/>
        <a:buFontTx/>
        <a:buChar char="•"/>
        <a:tabLst/>
        <a:defRPr lang="en-us" sz="2800" b="1" i="0" u="none" strike="noStrike" kern="1" spc="0" baseline="0">
          <a:solidFill>
            <a:srgbClr val="3D8D94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>
          <a:srgbClr val="006699"/>
        </a:buClr>
        <a:buSzTx/>
        <a:buFont typeface="Times New Roman" pitchFamily="1" charset="0"/>
        <a:buChar char="►"/>
        <a:tabLst/>
        <a:defRPr lang="en-us" sz="2400" b="1" i="0" u="none" strike="noStrike" kern="1" spc="0" baseline="0">
          <a:solidFill>
            <a:srgbClr val="009900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>
          <a:srgbClr val="76B531"/>
        </a:buClr>
        <a:buSzTx/>
        <a:buFontTx/>
        <a:buChar char="•"/>
        <a:tabLst/>
        <a:defRPr lang="en-us" sz="2000" b="1" i="0" u="none" strike="noStrike" kern="1" spc="0" baseline="0">
          <a:solidFill>
            <a:srgbClr val="7030A0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>
          <a:srgbClr val="7030A0"/>
        </a:buClr>
        <a:buSzTx/>
        <a:buFont typeface="Arial" pitchFamily="2" charset="0"/>
        <a:buChar char="–"/>
        <a:tabLst/>
        <a:defRPr lang="en-us" sz="2000" b="1" i="0" u="none" strike="noStrike" kern="1" spc="0" baseline="0">
          <a:solidFill>
            <a:srgbClr val="3D8D94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Arial" pitchFamily="2" charset="0"/>
        <a:buChar char="»"/>
        <a:tabLst/>
        <a:defRPr lang="en-us" sz="2000" b="1" i="0" u="none" strike="noStrike" kern="1" spc="0" baseline="0">
          <a:solidFill>
            <a:srgbClr val="CC0099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 Narrow" pitchFamily="2" charset="0"/>
          <a:ea typeface="Arial Narrow" pitchFamily="2" charset="0"/>
          <a:cs typeface="Arial Narrow" pitchFamily="2" charset="0"/>
        </a:defRPr>
      </a:lvl5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video" Target="file:///C:\Video\Taber.mpg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31.jpe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Override" Target="../theme/themeOverride1.xml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Projects\Annual Report\2010\Jpegs\Annual-Report-2010-cover.jpg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B/f38AgICAA8zMzADAwP8Af39/AAAAAAAAAAAAAAAAAP///wAAAAAAIQAAABgAAAAUAAAA8AAAAOABAAA8HgAAfic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52400" y="304800"/>
            <a:ext cx="4762500" cy="61150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grpSp>
        <p:nvGrpSpPr>
          <p:cNvPr id="3" name="Group 15"/>
          <p:cNvGrpSpPr>
            <a:extLst>
              <a:ext uri="smNativeData">
                <pr:smNativeData xmlns:pr="pr" val="SMDATA_6_N+qCWR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GA2AAAAAAAAQDgAAG4QAAAAAAAA"/>
              </a:ext>
            </a:extLst>
          </p:cNvGrpSpPr>
          <p:nvPr/>
        </p:nvGrpSpPr>
        <p:grpSpPr>
          <a:xfrm>
            <a:off x="8839200" y="0"/>
            <a:ext cx="304800" cy="2670810"/>
            <a:chOff x="8839200" y="0"/>
            <a:chExt cx="304800" cy="2670810"/>
          </a:xfrm>
        </p:grpSpPr>
        <p:sp>
          <p:nvSpPr>
            <p:cNvPr id="9" name="矩形1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AGa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ZpkA////AQAAAAAAAAAAAAAAAAAAAAAAAAAAAAAAAAAAAAAAAAAAAAAAAn9/fwCAgIADzMzMAMDA/wB/f38AAAAAAAAAAAAAAAAAAAAAAAAAAAAhAAAAGAAAABQAAABgNgAAAAAAAEA4AAAlAgAAAAAAAA=="/>
                </a:ext>
              </a:extLst>
            </p:cNvSpPr>
            <p:nvPr/>
          </p:nvSpPr>
          <p:spPr>
            <a:xfrm>
              <a:off x="8839200" y="0"/>
              <a:ext cx="304800" cy="348615"/>
            </a:xfrm>
            <a:prstGeom prst="rect">
              <a:avLst/>
            </a:prstGeom>
            <a:solidFill>
              <a:srgbClr val="00669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8" name="矩形7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drUx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tTEA////AQAAAAAAAAAAAAAAAAAAAAAAAAAAAAAAAAAAAAAAAAAAAAAAAn9/fwCAgIADzMzMAMDA/wB/f38AAAAAAAAAAAAAAAAAAAAAAAAAAAAhAAAAGAAAABQAAABgNgAA2wIAAEA4AAAABQAAAAAAAA=="/>
                </a:ext>
              </a:extLst>
            </p:cNvSpPr>
            <p:nvPr/>
          </p:nvSpPr>
          <p:spPr>
            <a:xfrm>
              <a:off x="8839200" y="464185"/>
              <a:ext cx="304800" cy="348615"/>
            </a:xfrm>
            <a:prstGeom prst="rect">
              <a:avLst/>
            </a:prstGeom>
            <a:solidFill>
              <a:srgbClr val="76B53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7" name="矩形8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cDCg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wMKAA////AQAAAAAAAAAAAAAAAAAAAAAAAAAAAAAAAAAAAAAAAAAAAAAAAn9/fwCAgIADzMzMAMDA/wB/f38AAAAAAAAAAAAAAAAAAAAAAAAAAAAhAAAAGAAAABQAAABgNgAAtwUAAEA4AADcBwAAAAAAAA=="/>
                </a:ext>
              </a:extLst>
            </p:cNvSpPr>
            <p:nvPr/>
          </p:nvSpPr>
          <p:spPr>
            <a:xfrm>
              <a:off x="8839200" y="929005"/>
              <a:ext cx="304800" cy="348615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  <a:endParaRPr lang="en-us" b="1">
                <a:solidFill>
                  <a:srgbClr val="9C9C9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" name="矩形3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PY2U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9jZQA////AQAAAAAAAAAAAAAAAAAAAAAAAAAAAAAAAAAAAAAAAAAAAAAAAn9/fwCAgIADzMzMAMDA/wB/f38AAAAAAAAAAAAAAAAAAAAAAAAAAAAhAAAAGAAAABQAAABgNgAAkggAAEA4AAC3CgAAAAAAAA=="/>
                </a:ext>
              </a:extLst>
            </p:cNvSpPr>
            <p:nvPr/>
          </p:nvSpPr>
          <p:spPr>
            <a:xfrm>
              <a:off x="8839200" y="1393190"/>
              <a:ext cx="304800" cy="348615"/>
            </a:xfrm>
            <a:prstGeom prst="rect">
              <a:avLst/>
            </a:prstGeom>
            <a:solidFill>
              <a:srgbClr val="3D8D94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5" name="Rectangle 8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ADO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M5kA////AQAAAAAAAAAAAAAAAAAAAAAAAAAAAAAAAAAAAAAAAAAAAAAAAn9/fwCAgIADzMzMAMDA/wB/f38AAAAAAAAAAAAAAAAAAAAAAAAAAAAhAAAAGAAAABQAAABgNgAAbgsAAEA4AACTDQAAAAAAAA=="/>
                </a:ext>
              </a:extLst>
            </p:cNvSpPr>
            <p:nvPr/>
          </p:nvSpPr>
          <p:spPr>
            <a:xfrm>
              <a:off x="8839200" y="1858010"/>
              <a:ext cx="304800" cy="348615"/>
            </a:xfrm>
            <a:prstGeom prst="rect">
              <a:avLst/>
            </a:prstGeom>
            <a:solidFill>
              <a:srgbClr val="00339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4" name="矩形2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zAC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AJkA////AQAAAAAAAAAAAAAAAAAAAAAAAAAAAAAAAAAAAAAAAAAAAAAAAn9/fwCAgIADzMzMAMDA/wB/f38AAAAAAAAAAAAAAAAAAAAAAAAAAAAhAAAAGAAAABQAAABgNgAASQ4AAEA4AABuEAAAAAAAAA=="/>
                </a:ext>
              </a:extLst>
            </p:cNvSpPr>
            <p:nvPr/>
          </p:nvSpPr>
          <p:spPr>
            <a:xfrm>
              <a:off x="8839200" y="2322195"/>
              <a:ext cx="304800" cy="348615"/>
            </a:xfrm>
            <a:prstGeom prst="rect">
              <a:avLst/>
            </a:prstGeom>
            <a:solidFill>
              <a:srgbClr val="CC009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</p:grpSp>
      <p:grpSp>
        <p:nvGrpSpPr>
          <p:cNvPr id="10" name="Group 16"/>
          <p:cNvGrpSpPr>
            <a:extLst>
              <a:ext uri="smNativeData">
                <pr:smNativeData xmlns:pr="pr" val="SMDATA_6_N+qCWR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AAAAABQKAAAbhAAADAqAAAAAAAA"/>
              </a:ext>
            </a:extLst>
          </p:cNvGrpSpPr>
          <p:nvPr/>
        </p:nvGrpSpPr>
        <p:grpSpPr>
          <a:xfrm rot="5400000">
            <a:off x="1183005" y="5370195"/>
            <a:ext cx="304800" cy="2670810"/>
            <a:chOff x="1183005" y="5370195"/>
            <a:chExt cx="304800" cy="2670810"/>
          </a:xfrm>
        </p:grpSpPr>
        <p:sp>
          <p:nvSpPr>
            <p:cNvPr id="16" name="矩形9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AGa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ZpkA////AQAAAAAAAAAAAAAAAAAAAAAAAAAAAAAAAAAAAAAAAAAAAAAAAn9/fwCAgIADzMzMAMDA/wB/f38AAAAAAAAAAAAAAAAAAAAAAAAAAAAhAAAAGAAAABQAAABHBwAACSEAACcJAAAuIwAAAAAAAA=="/>
                </a:ext>
              </a:extLst>
            </p:cNvSpPr>
            <p:nvPr/>
          </p:nvSpPr>
          <p:spPr>
            <a:xfrm>
              <a:off x="1183005" y="5370195"/>
              <a:ext cx="304800" cy="348615"/>
            </a:xfrm>
            <a:prstGeom prst="rect">
              <a:avLst/>
            </a:prstGeom>
            <a:solidFill>
              <a:srgbClr val="00669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15" name="矩形4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drUx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tTEA////AQAAAAAAAAAAAAAAAAAAAAAAAAAAAAAAAAAAAAAAAAAAAAAAAn9/fwCAgIADzMzMAMDA/wB/f38AAAAAAAAAAAAAAAAAAAAAAAAAAAAhAAAAGAAAABQAAABHBwAA5CMAACcJAAAJJgAAAAAAAA=="/>
                </a:ext>
              </a:extLst>
            </p:cNvSpPr>
            <p:nvPr/>
          </p:nvSpPr>
          <p:spPr>
            <a:xfrm>
              <a:off x="1183005" y="5834380"/>
              <a:ext cx="304800" cy="348615"/>
            </a:xfrm>
            <a:prstGeom prst="rect">
              <a:avLst/>
            </a:prstGeom>
            <a:solidFill>
              <a:srgbClr val="76B53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14" name="Rectangle 8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cDCg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wMKAA////AQAAAAAAAAAAAAAAAAAAAAAAAAAAAAAAAAAAAAAAAAAAAAAAAn9/fwCAgIADzMzMAMDA/wB/f38AAAAAAAAAAAAAAAAAAAAAAAAAAAAhAAAAGAAAABQAAABHBwAAwCYAACcJAADlKAAAAAAAAA=="/>
                </a:ext>
              </a:extLst>
            </p:cNvSpPr>
            <p:nvPr/>
          </p:nvSpPr>
          <p:spPr>
            <a:xfrm>
              <a:off x="1183005" y="6299200"/>
              <a:ext cx="304800" cy="348615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  <a:endParaRPr lang="en-us" b="1">
                <a:solidFill>
                  <a:srgbClr val="9C9C9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3" name="矩形6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PY2U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9jZQA////AQAAAAAAAAAAAAAAAAAAAAAAAAAAAAAAAAAAAAAAAAAAAAAAAn9/fwCAgIADzMzMAMDA/wB/f38AAAAAAAAAAAAAAAAAAAAAAAAAAAAhAAAAGAAAABQAAABHBwAAmykAACcJAADAKwAAAAAAAA=="/>
                </a:ext>
              </a:extLst>
            </p:cNvSpPr>
            <p:nvPr/>
          </p:nvSpPr>
          <p:spPr>
            <a:xfrm>
              <a:off x="1183005" y="6763385"/>
              <a:ext cx="304800" cy="348615"/>
            </a:xfrm>
            <a:prstGeom prst="rect">
              <a:avLst/>
            </a:prstGeom>
            <a:solidFill>
              <a:srgbClr val="3D8D94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12" name="Rectangle 8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ADO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M5kA////AQAAAAAAAAAAAAAAAAAAAAAAAAAAAAAAAAAAAAAAAAAAAAAAAn9/fwCAgIADzMzMAMDA/wB/f38AAAAAAAAAAAAAAAAAAAAAAAAAAAAhAAAAGAAAABQAAABHBwAAdywAACcJAACcLgAAAAAAAA=="/>
                </a:ext>
              </a:extLst>
            </p:cNvSpPr>
            <p:nvPr/>
          </p:nvSpPr>
          <p:spPr>
            <a:xfrm>
              <a:off x="1183005" y="7228205"/>
              <a:ext cx="304800" cy="348615"/>
            </a:xfrm>
            <a:prstGeom prst="rect">
              <a:avLst/>
            </a:prstGeom>
            <a:solidFill>
              <a:srgbClr val="00339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11" name="矩形5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zAC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AJkA////AQAAAAAAAAAAAAAAAAAAAAAAAAAAAAAAAAAAAAAAAAAAAAAAAn9/fwCAgIADzMzMAMDA/wB/f38AAAAAAAAAAAAAAAAAAAAAAAAAAAAhAAAAGAAAABQAAABHBwAAUi8AACcJAAB3MQAAAAAAAA=="/>
                </a:ext>
              </a:extLst>
            </p:cNvSpPr>
            <p:nvPr/>
          </p:nvSpPr>
          <p:spPr>
            <a:xfrm>
              <a:off x="1183005" y="7692390"/>
              <a:ext cx="304800" cy="348615"/>
            </a:xfrm>
            <a:prstGeom prst="rect">
              <a:avLst/>
            </a:prstGeom>
            <a:solidFill>
              <a:srgbClr val="CC009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</p:grpSp>
      <p:sp>
        <p:nvSpPr>
          <p:cNvPr id="17" name="Straight Connector 26"/>
          <p:cNvSpPr>
            <a:extLst>
              <a:ext uri="smNativeData">
                <pr:smNativeData xmlns:pr="pr" val="SMDATA_12_N+qCWRMAAAAlAAAACg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BmmQA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GaZAH9/fwCAgIADzMzMAMDA/wB/f38AAAAAAAAAAAAAAAAAAAAAAAAAAAAhAAAAGAAAABQAAAAAAAAAUCgAAEA4AABQKAAAAAAAAA=="/>
              </a:ext>
            </a:extLst>
          </p:cNvSpPr>
          <p:nvPr/>
        </p:nvSpPr>
        <p:spPr>
          <a:xfrm>
            <a:off x="0" y="6553200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8" name="Straight Connector 27"/>
          <p:cNvSpPr>
            <a:extLst>
              <a:ext uri="smNativeData">
                <pr:smNativeData xmlns:pr="pr" val="SMDATA_12_N+qCWRMAAAAlAAAACg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Ha1MQA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BAAAMAAAAEAAAAAAAAAAAAAAAAAAAAAAAAAAeAAAAaAAAAAAAAAAAAAAAAAAAAAAAAAAAAAAAECcAABAnAAAAAAAAAAAAAAAAAAAAAAAAAAAAAAAAAAAAAAAAAAAAABQAAAAAAAAAwMD/AAAAAABkAAAAMgAAAAAAAABkAAAAAAAAAH9/fwAKAAAAHwAAAFQAAAC74OMF////AQAAAAAAAAAAAAAAAAAAAAAAAAAAAAAAAAAAAAAAAAAAdrUxAH9/fwCAgIADzMzMAMDA/wB/f38AAAAAAAAAAAAAAAAAAAAAAAAAAAAhAAAAGAAAABQAAABgNgAAAAAAAGA2AAAwKgAAAAAAAA=="/>
              </a:ext>
            </a:extLst>
          </p:cNvSpPr>
          <p:nvPr/>
        </p:nvSpPr>
        <p:spPr>
          <a:xfrm rot="5400000">
            <a:off x="5410200" y="3429000"/>
            <a:ext cx="6858000" cy="0"/>
          </a:xfrm>
          <a:prstGeom prst="line">
            <a:avLst/>
          </a:prstGeom>
          <a:noFill/>
          <a:ln w="12700" cap="flat" cmpd="sng" algn="ctr">
            <a:solidFill>
              <a:srgbClr val="76B53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9" name="TextBox 23"/>
          <p:cNvSpPr>
            <a:extLst>
              <a:ext uri="smNativeData">
                <pr:smNativeData xmlns:pr="pr" val="SMDATA_12_N+qCWRMAAAAlAAAAZAAAAE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oEAAAfSgAAJAVAAAZKgAAAAAAAA=="/>
              </a:ext>
            </a:extLst>
          </p:cNvSpPr>
          <p:nvPr/>
        </p:nvSpPr>
        <p:spPr>
          <a:xfrm>
            <a:off x="2667000" y="6581775"/>
            <a:ext cx="838200" cy="261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1100" i="1">
                <a:solidFill>
                  <a:srgbClr val="FF0000"/>
                </a:solidFill>
              </a:rPr>
              <a:t>Confidential</a:t>
            </a:r>
            <a:endParaRPr lang="en-us" sz="1100" i="1">
              <a:solidFill>
                <a:srgbClr val="FF0000"/>
              </a:solidFill>
            </a:endParaRPr>
          </a:p>
        </p:txBody>
      </p:sp>
      <p:pic>
        <p:nvPicPr>
          <p:cNvPr id="20" name="Picture 3" descr="C:\Projects\PPG Logo\CMBI Logo\CMBI RGBBH.jpg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B/f38AgICAA8zMzADAwP8Af39/AAAAAAAAAAAAAAAAAP///wAAAAAAIQAAABgAAAAUAAAAsiAAABgkAAAoMgAARic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314950" y="5867400"/>
            <a:ext cx="2838450" cy="51689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21" name="Title 3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QGQAAEA4AAHA1AACYHAAAAAAAAA=="/>
              </a:ext>
            </a:extLst>
          </p:cNvSpPr>
          <p:nvPr>
            <p:ph type="ctrTitle"/>
          </p:nvPr>
        </p:nvSpPr>
        <p:spPr>
          <a:xfrm>
            <a:off x="4114800" y="2286000"/>
            <a:ext cx="4572000" cy="2362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4200">
                <a:solidFill>
                  <a:srgbClr val="006699"/>
                </a:solidFill>
              </a:defRPr>
            </a:pPr>
            <a:r>
              <a:rPr lang="en-us" sz="3200" b="1"/>
              <a:t>PPG Wood Introduction </a:t>
            </a:r>
            <a:br>
              <a:rPr lang="en-us" sz="3200" b="1"/>
            </a:br>
            <a:r>
              <a:rPr lang="en-us" sz="2400" b="1"/>
              <a:t>                      Mar. 12, 2015</a:t>
            </a:r>
            <a:br/>
          </a:p>
        </p:txBody>
      </p:sp>
    </p:spTree>
  </p:cSld>
  <p:clrMapOvr>
    <a:masterClrMapping/>
  </p:clrMapOvr>
  <p:transition spd="slow" advClick="0" advTm="5000">
    <p:wipe/>
    <p:extLst>
      <p:ext uri="smNativeData">
        <pr:smNativeData xmlns:pr="pr" val="N+qCWQAAAAAIBwAAAAAAAAoAAAAAAAAAiBMAAAAAAAABAAAAAA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1AgAAxwkAACU0AADYJwAAAAAAAA=="/>
              </a:ext>
            </a:extLst>
          </p:cNvSpPr>
          <p:nvPr>
            <p:ph type="body" idx="1"/>
          </p:nvPr>
        </p:nvSpPr>
        <p:spPr>
          <a:xfrm>
            <a:off x="399415" y="1589405"/>
            <a:ext cx="8077200" cy="48875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ClrTx/>
              <a:buFont typeface="Wingdings" pitchFamily="0" charset="2"/>
              <a:buChar char="Ø"/>
              <a:defRPr lang="en-us">
                <a:solidFill>
                  <a:srgbClr val="3D8D94"/>
                </a:solidFill>
              </a:defRPr>
            </a:pPr>
            <a:r>
              <a:rPr lang="zh-cn" sz="1600">
                <a:solidFill>
                  <a:srgbClr val="006699"/>
                </a:solidFill>
              </a:rPr>
              <a:t>色精 </a:t>
            </a:r>
            <a:r>
              <a:rPr lang="en-us" sz="1600">
                <a:solidFill>
                  <a:srgbClr val="006699"/>
                </a:solidFill>
              </a:rPr>
              <a:t>dye</a:t>
            </a:r>
            <a:r>
              <a:rPr lang="zh-cn" sz="1600">
                <a:solidFill>
                  <a:srgbClr val="006699"/>
                </a:solidFill>
              </a:rPr>
              <a:t>：</a:t>
            </a:r>
            <a:endParaRPr lang="en-us" sz="1600">
              <a:solidFill>
                <a:srgbClr val="006699"/>
              </a:solidFill>
            </a:endParaRPr>
          </a:p>
          <a:p>
            <a:pPr>
              <a:buNone/>
              <a:defRPr lang="en-us">
                <a:solidFill>
                  <a:srgbClr val="3D8D94"/>
                </a:solidFill>
              </a:defRPr>
            </a:pPr>
            <a:r>
              <a:rPr lang="en-us" sz="1600">
                <a:solidFill>
                  <a:srgbClr val="006699"/>
                </a:solidFill>
              </a:rPr>
              <a:t>        1. </a:t>
            </a:r>
            <a:r>
              <a:rPr lang="zh-cn" sz="1600">
                <a:solidFill>
                  <a:srgbClr val="006699"/>
                </a:solidFill>
              </a:rPr>
              <a:t>水油通用色精 </a:t>
            </a:r>
            <a:r>
              <a:rPr lang="en-us" sz="1600">
                <a:solidFill>
                  <a:srgbClr val="006699"/>
                </a:solidFill>
              </a:rPr>
              <a:t>/ dye shared in solvent borne and waterborne</a:t>
            </a:r>
            <a:r>
              <a:rPr lang="zh-cn" sz="1600">
                <a:solidFill>
                  <a:srgbClr val="006699"/>
                </a:solidFill>
              </a:rPr>
              <a:t>，</a:t>
            </a:r>
            <a:endParaRPr lang="en-us" sz="1600">
              <a:solidFill>
                <a:srgbClr val="006699"/>
              </a:solidFill>
            </a:endParaRPr>
          </a:p>
          <a:p>
            <a:pPr marL="0" indent="0">
              <a:buNone/>
              <a:defRPr lang="en-us">
                <a:solidFill>
                  <a:srgbClr val="3D8D94"/>
                </a:solidFill>
              </a:defRPr>
            </a:pPr>
            <a:r>
              <a:rPr lang="en-us" sz="1600">
                <a:solidFill>
                  <a:srgbClr val="006699"/>
                </a:solidFill>
              </a:rPr>
              <a:t>            PPG</a:t>
            </a:r>
            <a:r>
              <a:rPr lang="zh-cn" sz="1600">
                <a:solidFill>
                  <a:srgbClr val="006699"/>
                </a:solidFill>
              </a:rPr>
              <a:t>现有产品 </a:t>
            </a:r>
            <a:r>
              <a:rPr lang="en-us" sz="1600">
                <a:solidFill>
                  <a:srgbClr val="006699"/>
                </a:solidFill>
              </a:rPr>
              <a:t>/ PPG existing products: A389A39TJM, A385B39TJM, A397D39TJM</a:t>
            </a:r>
            <a:endParaRPr lang="en-us" sz="1600">
              <a:solidFill>
                <a:srgbClr val="006699"/>
              </a:solidFill>
            </a:endParaRPr>
          </a:p>
          <a:p>
            <a:pPr marL="0" indent="0">
              <a:buNone/>
              <a:defRPr lang="en-us">
                <a:solidFill>
                  <a:srgbClr val="3D8D94"/>
                </a:solidFill>
              </a:defRPr>
            </a:pPr>
            <a:r>
              <a:rPr lang="en-us" sz="1600">
                <a:solidFill>
                  <a:srgbClr val="006699"/>
                </a:solidFill>
              </a:rPr>
              <a:t>                                                                                 A005A, A003B, A007D, A004E</a:t>
            </a:r>
            <a:endParaRPr lang="en-us" sz="1600">
              <a:solidFill>
                <a:srgbClr val="006699"/>
              </a:solidFill>
            </a:endParaRPr>
          </a:p>
          <a:p>
            <a:pPr>
              <a:buNone/>
              <a:defRPr lang="en-us">
                <a:solidFill>
                  <a:srgbClr val="3D8D94"/>
                </a:solidFill>
              </a:defRPr>
            </a:pPr>
            <a:r>
              <a:rPr lang="en-us" sz="1600">
                <a:solidFill>
                  <a:srgbClr val="006699"/>
                </a:solidFill>
              </a:rPr>
              <a:t>        2. </a:t>
            </a:r>
            <a:r>
              <a:rPr lang="zh-cn" sz="1600">
                <a:solidFill>
                  <a:srgbClr val="006699"/>
                </a:solidFill>
              </a:rPr>
              <a:t>醇水色精 </a:t>
            </a:r>
            <a:r>
              <a:rPr lang="en-us" sz="1600">
                <a:solidFill>
                  <a:srgbClr val="006699"/>
                </a:solidFill>
              </a:rPr>
              <a:t>/ dye for waterborne</a:t>
            </a:r>
            <a:endParaRPr lang="en-us" sz="1600">
              <a:solidFill>
                <a:srgbClr val="006699"/>
              </a:solidFill>
            </a:endParaRPr>
          </a:p>
          <a:p>
            <a:pPr marL="0" indent="0">
              <a:buNone/>
              <a:defRPr lang="en-us">
                <a:solidFill>
                  <a:srgbClr val="3D8D94"/>
                </a:solidFill>
              </a:defRPr>
            </a:pPr>
            <a:r>
              <a:rPr lang="en-us" sz="1600">
                <a:solidFill>
                  <a:srgbClr val="006699"/>
                </a:solidFill>
              </a:rPr>
              <a:t>            PPG</a:t>
            </a:r>
            <a:r>
              <a:rPr lang="zh-cn" sz="1600">
                <a:solidFill>
                  <a:srgbClr val="006699"/>
                </a:solidFill>
              </a:rPr>
              <a:t>现有产品 </a:t>
            </a:r>
            <a:r>
              <a:rPr lang="en-us" sz="1600">
                <a:solidFill>
                  <a:srgbClr val="006699"/>
                </a:solidFill>
              </a:rPr>
              <a:t>/ PPG existing products: A015A, A013B, A017D, A001C39</a:t>
            </a:r>
            <a:endParaRPr lang="en-us" sz="1600">
              <a:solidFill>
                <a:srgbClr val="006699"/>
              </a:solidFill>
            </a:endParaRPr>
          </a:p>
          <a:p>
            <a:pPr marL="0" indent="0">
              <a:buNone/>
              <a:defRPr lang="en-us">
                <a:solidFill>
                  <a:srgbClr val="3D8D94"/>
                </a:solidFill>
              </a:defRPr>
            </a:pPr>
            <a:endParaRPr lang="en-us" sz="1600">
              <a:solidFill>
                <a:srgbClr val="006699"/>
              </a:solidFill>
            </a:endParaRPr>
          </a:p>
          <a:p>
            <a:pPr>
              <a:buClrTx/>
              <a:buFont typeface="Wingdings" pitchFamily="0" charset="2"/>
              <a:buChar char="Ø"/>
              <a:defRPr lang="en-us">
                <a:solidFill>
                  <a:srgbClr val="3D8D94"/>
                </a:solidFill>
              </a:defRPr>
            </a:pPr>
            <a:r>
              <a:rPr lang="zh-cn" sz="1600">
                <a:solidFill>
                  <a:srgbClr val="006699"/>
                </a:solidFill>
              </a:rPr>
              <a:t>色浆 </a:t>
            </a:r>
            <a:r>
              <a:rPr lang="en-us" sz="1600">
                <a:solidFill>
                  <a:srgbClr val="006699"/>
                </a:solidFill>
              </a:rPr>
              <a:t>Tint (or pigment) </a:t>
            </a:r>
            <a:endParaRPr lang="en-us" sz="1600">
              <a:solidFill>
                <a:srgbClr val="006699"/>
              </a:solidFill>
            </a:endParaRPr>
          </a:p>
          <a:p>
            <a:pPr>
              <a:buNone/>
              <a:defRPr lang="en-us">
                <a:solidFill>
                  <a:srgbClr val="3D8D94"/>
                </a:solidFill>
              </a:defRPr>
            </a:pPr>
            <a:r>
              <a:rPr lang="en-us" sz="1600">
                <a:solidFill>
                  <a:srgbClr val="006699"/>
                </a:solidFill>
              </a:rPr>
              <a:t>        1. </a:t>
            </a:r>
            <a:r>
              <a:rPr lang="zh-cn" sz="1600">
                <a:solidFill>
                  <a:srgbClr val="006699"/>
                </a:solidFill>
              </a:rPr>
              <a:t>透明水性色浆 </a:t>
            </a:r>
            <a:r>
              <a:rPr lang="en-us" sz="1600">
                <a:solidFill>
                  <a:srgbClr val="006699"/>
                </a:solidFill>
              </a:rPr>
              <a:t>/ transparent waterborne tint</a:t>
            </a:r>
            <a:endParaRPr lang="en-us" sz="1600">
              <a:solidFill>
                <a:srgbClr val="006699"/>
              </a:solidFill>
            </a:endParaRPr>
          </a:p>
          <a:p>
            <a:pPr marL="0" indent="0">
              <a:buNone/>
              <a:defRPr lang="en-us">
                <a:solidFill>
                  <a:srgbClr val="3D8D94"/>
                </a:solidFill>
              </a:defRPr>
            </a:pPr>
            <a:r>
              <a:rPr lang="en-us" sz="1600">
                <a:solidFill>
                  <a:srgbClr val="006699"/>
                </a:solidFill>
              </a:rPr>
              <a:t>            PPG</a:t>
            </a:r>
            <a:r>
              <a:rPr lang="zh-cn" sz="1600">
                <a:solidFill>
                  <a:srgbClr val="006699"/>
                </a:solidFill>
              </a:rPr>
              <a:t>现有产品 </a:t>
            </a:r>
            <a:r>
              <a:rPr lang="en-us" sz="1600">
                <a:solidFill>
                  <a:srgbClr val="006699"/>
                </a:solidFill>
              </a:rPr>
              <a:t>/ PPG existing products: WBC-023-1-26 </a:t>
            </a:r>
            <a:endParaRPr lang="en-us" sz="1600">
              <a:solidFill>
                <a:srgbClr val="006699"/>
              </a:solidFill>
            </a:endParaRPr>
          </a:p>
          <a:p>
            <a:pPr marL="0" indent="0">
              <a:buNone/>
              <a:defRPr lang="en-us">
                <a:solidFill>
                  <a:srgbClr val="3D8D94"/>
                </a:solidFill>
              </a:defRPr>
            </a:pPr>
            <a:r>
              <a:rPr lang="en-us" sz="1600">
                <a:solidFill>
                  <a:srgbClr val="006699"/>
                </a:solidFill>
              </a:rPr>
              <a:t>                                                                                  WBC-021-1-260901, WBC-022-1-2603,</a:t>
            </a:r>
            <a:endParaRPr lang="en-us" sz="1600">
              <a:solidFill>
                <a:srgbClr val="006699"/>
              </a:solidFill>
            </a:endParaRPr>
          </a:p>
          <a:p>
            <a:pPr>
              <a:buNone/>
              <a:defRPr lang="en-us">
                <a:solidFill>
                  <a:srgbClr val="3D8D94"/>
                </a:solidFill>
              </a:defRPr>
            </a:pPr>
            <a:r>
              <a:rPr lang="en-us" sz="1600">
                <a:solidFill>
                  <a:srgbClr val="006699"/>
                </a:solidFill>
              </a:rPr>
              <a:t>        2. </a:t>
            </a:r>
            <a:r>
              <a:rPr lang="zh-cn" sz="1600">
                <a:solidFill>
                  <a:srgbClr val="006699"/>
                </a:solidFill>
              </a:rPr>
              <a:t>普通水性色浆 </a:t>
            </a:r>
            <a:r>
              <a:rPr lang="en-us" sz="1600">
                <a:solidFill>
                  <a:srgbClr val="006699"/>
                </a:solidFill>
              </a:rPr>
              <a:t>/ Normal waterborne Tint</a:t>
            </a:r>
            <a:endParaRPr lang="en-us" sz="1600">
              <a:solidFill>
                <a:srgbClr val="006699"/>
              </a:solidFill>
            </a:endParaRPr>
          </a:p>
          <a:p>
            <a:pPr>
              <a:buNone/>
              <a:defRPr lang="en-us">
                <a:solidFill>
                  <a:srgbClr val="3D8D94"/>
                </a:solidFill>
              </a:defRPr>
            </a:pPr>
            <a:r>
              <a:rPr lang="en-us" sz="1600">
                <a:solidFill>
                  <a:srgbClr val="006699"/>
                </a:solidFill>
              </a:rPr>
              <a:t>            PPG</a:t>
            </a:r>
            <a:r>
              <a:rPr lang="zh-cn" sz="1600">
                <a:solidFill>
                  <a:srgbClr val="006699"/>
                </a:solidFill>
              </a:rPr>
              <a:t>现有产品 </a:t>
            </a:r>
            <a:r>
              <a:rPr lang="en-us" sz="1600">
                <a:solidFill>
                  <a:srgbClr val="006699"/>
                </a:solidFill>
              </a:rPr>
              <a:t>/ PPG existing product: WVA705, WVA703, WVA772, WVA775, WVA723, </a:t>
            </a:r>
            <a:endParaRPr lang="en-us" sz="1600">
              <a:solidFill>
                <a:srgbClr val="006699"/>
              </a:solidFill>
            </a:endParaRPr>
          </a:p>
          <a:p>
            <a:pPr>
              <a:buNone/>
              <a:defRPr lang="en-us">
                <a:solidFill>
                  <a:srgbClr val="3D8D94"/>
                </a:solidFill>
              </a:defRPr>
            </a:pPr>
            <a:r>
              <a:rPr lang="en-us" sz="1600">
                <a:solidFill>
                  <a:srgbClr val="006699"/>
                </a:solidFill>
              </a:rPr>
              <a:t>                                                                                080-0-0262, A718E39TJM, A719E39TJM</a:t>
            </a:r>
            <a:endParaRPr lang="en-us" sz="1600">
              <a:solidFill>
                <a:srgbClr val="006699"/>
              </a:solidFill>
            </a:endParaRPr>
          </a:p>
          <a:p>
            <a:pPr>
              <a:buNone/>
              <a:defRPr lang="en-us">
                <a:solidFill>
                  <a:srgbClr val="3D8D94"/>
                </a:solidFill>
              </a:defRPr>
            </a:pPr>
            <a:r>
              <a:rPr lang="en-us" sz="1600">
                <a:solidFill>
                  <a:srgbClr val="006699"/>
                </a:solidFill>
              </a:rPr>
              <a:t>         3. UV</a:t>
            </a:r>
            <a:r>
              <a:rPr lang="zh-cn" sz="1600">
                <a:solidFill>
                  <a:srgbClr val="006699"/>
                </a:solidFill>
              </a:rPr>
              <a:t>色浆 </a:t>
            </a:r>
            <a:r>
              <a:rPr lang="en-us" sz="1600">
                <a:solidFill>
                  <a:srgbClr val="006699"/>
                </a:solidFill>
              </a:rPr>
              <a:t>/ UV Tint</a:t>
            </a:r>
            <a:endParaRPr lang="en-us" sz="1600">
              <a:solidFill>
                <a:srgbClr val="006699"/>
              </a:solidFill>
            </a:endParaRPr>
          </a:p>
          <a:p>
            <a:pPr marL="0" indent="0">
              <a:buNone/>
              <a:defRPr lang="en-us">
                <a:solidFill>
                  <a:srgbClr val="3D8D94"/>
                </a:solidFill>
              </a:defRPr>
            </a:pPr>
            <a:r>
              <a:rPr lang="en-us" sz="1600">
                <a:solidFill>
                  <a:srgbClr val="006699"/>
                </a:solidFill>
              </a:rPr>
              <a:t>             PPG</a:t>
            </a:r>
            <a:r>
              <a:rPr lang="zh-cn" sz="1600">
                <a:solidFill>
                  <a:srgbClr val="006699"/>
                </a:solidFill>
              </a:rPr>
              <a:t>现有产品 </a:t>
            </a:r>
            <a:r>
              <a:rPr lang="en-us" sz="1600">
                <a:solidFill>
                  <a:srgbClr val="006699"/>
                </a:solidFill>
              </a:rPr>
              <a:t>/ PPG existing product: R025A, R023B, R027D, R026W, R1164W74TJM</a:t>
            </a:r>
            <a:endParaRPr lang="en-us" sz="1600">
              <a:solidFill>
                <a:srgbClr val="006699"/>
              </a:solidFill>
            </a:endParaRPr>
          </a:p>
          <a:p>
            <a:pPr marL="0" indent="0">
              <a:buNone/>
              <a:defRPr lang="en-us">
                <a:solidFill>
                  <a:srgbClr val="3D8D94"/>
                </a:solidFill>
              </a:defRPr>
            </a:pPr>
            <a:endParaRPr lang="en-us" sz="1400"/>
          </a:p>
          <a:p>
            <a:pPr>
              <a:buNone/>
              <a:defRPr lang="en-us">
                <a:solidFill>
                  <a:srgbClr val="3D8D94"/>
                </a:solidFill>
              </a:defRPr>
            </a:pPr>
          </a:p>
          <a:p>
            <a:pPr>
              <a:buNone/>
              <a:defRPr lang="en-us">
                <a:solidFill>
                  <a:srgbClr val="3D8D94"/>
                </a:solidFill>
              </a:defRPr>
            </a:pPr>
            <a:r>
              <a:t>                    </a:t>
            </a:r>
          </a:p>
          <a:p>
            <a:pPr>
              <a:buNone/>
              <a:defRPr lang="en-us">
                <a:solidFill>
                  <a:srgbClr val="3D8D94"/>
                </a:solidFill>
              </a:defRPr>
            </a:pPr>
          </a:p>
          <a:p>
            <a:pPr>
              <a:buNone/>
              <a:defRPr lang="en-us">
                <a:solidFill>
                  <a:srgbClr val="3D8D94"/>
                </a:solidFill>
              </a:defRPr>
            </a:pPr>
            <a:r>
              <a:t>                 </a:t>
            </a:r>
          </a:p>
        </p:txBody>
      </p:sp>
      <p:sp>
        <p:nvSpPr>
          <p:cNvPr id="3" name="标题 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spcBef>
                <a:spcPts val="765"/>
              </a:spcBef>
              <a:defRPr lang="en-us">
                <a:solidFill>
                  <a:srgbClr val="01637F"/>
                </a:solidFill>
              </a:defRPr>
            </a:pPr>
            <a:r>
              <a:rPr lang="en-us" sz="3200" b="1">
                <a:solidFill>
                  <a:srgbClr val="006699"/>
                </a:solidFill>
              </a:rPr>
              <a:t>Wood Flooring Coatings</a:t>
            </a:r>
            <a:br>
              <a:rPr lang="en-us" sz="3200" b="1">
                <a:solidFill>
                  <a:srgbClr val="006699"/>
                </a:solidFill>
              </a:rPr>
            </a:br>
            <a:r>
              <a:rPr lang="zh-cn" sz="3200" b="1">
                <a:solidFill>
                  <a:srgbClr val="006699"/>
                </a:solidFill>
              </a:rPr>
              <a:t>地板涂料产品介绍</a:t>
            </a:r>
            <a:endParaRPr lang="en-us" sz="3200" b="1">
              <a:solidFill>
                <a:srgbClr val="006699"/>
              </a:solidFill>
            </a:endParaRPr>
          </a:p>
        </p:txBody>
      </p:sp>
      <p:sp>
        <p:nvSpPr>
          <p:cNvPr id="4" name="文本框 2"/>
          <p:cNvSpPr>
            <a:extLst>
              <a:ext uri="smNativeData">
                <pr:smNativeData xmlns:pr="pr" val="SMDATA_12_N+qCWRMAAAAlAAAAZAAAAE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H9/fwCAgIADzMzMAMDA/wB/f38AAAAAAAAAAAAAAAAAAAAAAAAAAAAhAAAAGAAAABQAAAB1AgAA2AYAANMHAACvCQAAAAAAAA=="/>
              </a:ext>
            </a:extLst>
          </p:cNvSpPr>
          <p:nvPr/>
        </p:nvSpPr>
        <p:spPr>
          <a:xfrm>
            <a:off x="399415" y="1112520"/>
            <a:ext cx="872490" cy="4616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Stain </a:t>
            </a:r>
            <a:endParaRPr lang="en-us" b="1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EgcAAHA1AADpIgAAAAAAAA=="/>
              </a:ext>
            </a:extLst>
          </p:cNvSpPr>
          <p:nvPr>
            <p:ph type="body" idx="1"/>
          </p:nvPr>
        </p:nvSpPr>
        <p:spPr>
          <a:xfrm>
            <a:off x="457200" y="1149350"/>
            <a:ext cx="8229600" cy="45256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en-us">
                <a:solidFill>
                  <a:srgbClr val="3D8D94"/>
                </a:solidFill>
              </a:defRPr>
            </a:pPr>
            <a:endParaRPr lang="en-us" sz="2000">
              <a:solidFill>
                <a:srgbClr val="006699"/>
              </a:solidFill>
            </a:endParaRPr>
          </a:p>
          <a:p>
            <a:pPr>
              <a:buClrTx/>
              <a:defRPr lang="en-us">
                <a:solidFill>
                  <a:srgbClr val="3D8D94"/>
                </a:solidFill>
              </a:defRPr>
            </a:pPr>
            <a:r>
              <a:rPr lang="zh-cn" sz="2000">
                <a:solidFill>
                  <a:srgbClr val="006699"/>
                </a:solidFill>
              </a:rPr>
              <a:t>加硬涂层体系</a:t>
            </a:r>
            <a:r>
              <a:rPr lang="en-us" sz="2000">
                <a:solidFill>
                  <a:srgbClr val="006699"/>
                </a:solidFill>
              </a:rPr>
              <a:t>/hard system: </a:t>
            </a:r>
            <a:r>
              <a:rPr lang="zh-cn" sz="2000">
                <a:solidFill>
                  <a:srgbClr val="006699"/>
                </a:solidFill>
              </a:rPr>
              <a:t>能满足</a:t>
            </a:r>
            <a:r>
              <a:rPr lang="en-us" sz="2000">
                <a:solidFill>
                  <a:srgbClr val="006699"/>
                </a:solidFill>
              </a:rPr>
              <a:t>/can meet ASTM D3363 (Ericsen 318 pen) 12-15N</a:t>
            </a:r>
            <a:r>
              <a:rPr lang="zh-cn" sz="2000">
                <a:solidFill>
                  <a:srgbClr val="006699"/>
                </a:solidFill>
              </a:rPr>
              <a:t>，同时满足冲击力</a:t>
            </a:r>
            <a:r>
              <a:rPr lang="en-us" sz="2000">
                <a:solidFill>
                  <a:srgbClr val="006699"/>
                </a:solidFill>
              </a:rPr>
              <a:t>/</a:t>
            </a:r>
            <a:r>
              <a:rPr lang="zh-cn" sz="2000">
                <a:solidFill>
                  <a:srgbClr val="006699"/>
                </a:solidFill>
              </a:rPr>
              <a:t>柔韧性 </a:t>
            </a:r>
            <a:r>
              <a:rPr lang="en-us" sz="2000">
                <a:solidFill>
                  <a:srgbClr val="006699"/>
                </a:solidFill>
              </a:rPr>
              <a:t>and also with good flexibility and anti-impact: EN14354-C (Steel ball, 324+/5g, 42.8+/-0.2mm): &gt;1000mm (solid wood)</a:t>
            </a:r>
            <a:endParaRPr lang="en-us" sz="2000">
              <a:solidFill>
                <a:srgbClr val="006699"/>
              </a:solidFill>
            </a:endParaRPr>
          </a:p>
          <a:p>
            <a:pPr>
              <a:defRPr lang="en-us">
                <a:solidFill>
                  <a:srgbClr val="3D8D94"/>
                </a:solidFill>
              </a:defRPr>
            </a:pPr>
            <a:endParaRPr lang="en-us" sz="2000">
              <a:solidFill>
                <a:srgbClr val="006699"/>
              </a:solidFill>
            </a:endParaRPr>
          </a:p>
          <a:p>
            <a:pPr>
              <a:defRPr lang="en-us">
                <a:solidFill>
                  <a:srgbClr val="3D8D94"/>
                </a:solidFill>
              </a:defRPr>
            </a:pPr>
            <a:endParaRPr lang="en-us" sz="2000">
              <a:solidFill>
                <a:srgbClr val="006699"/>
              </a:solidFill>
            </a:endParaRPr>
          </a:p>
          <a:p>
            <a:pPr>
              <a:defRPr lang="en-us">
                <a:solidFill>
                  <a:srgbClr val="3D8D94"/>
                </a:solidFill>
              </a:defRPr>
            </a:pPr>
            <a:endParaRPr lang="en-us" sz="1200"/>
          </a:p>
          <a:p>
            <a:pPr>
              <a:defRPr lang="en-us">
                <a:solidFill>
                  <a:srgbClr val="3D8D94"/>
                </a:solidFill>
              </a:defRPr>
            </a:pPr>
            <a:endParaRPr lang="en-us" sz="1200"/>
          </a:p>
          <a:p>
            <a:pPr>
              <a:defRPr lang="en-us">
                <a:solidFill>
                  <a:srgbClr val="3D8D94"/>
                </a:solidFill>
              </a:defRPr>
            </a:pPr>
            <a:endParaRPr lang="en-us" sz="1200"/>
          </a:p>
          <a:p>
            <a:pPr>
              <a:defRPr lang="en-us">
                <a:solidFill>
                  <a:srgbClr val="3D8D94"/>
                </a:solidFill>
              </a:defRPr>
            </a:pPr>
            <a:endParaRPr lang="en-us" sz="1200"/>
          </a:p>
          <a:p>
            <a:pPr>
              <a:defRPr lang="en-us">
                <a:solidFill>
                  <a:srgbClr val="3D8D94"/>
                </a:solidFill>
              </a:defRPr>
            </a:pPr>
            <a:endParaRPr lang="en-us" sz="1200"/>
          </a:p>
          <a:p>
            <a:pPr>
              <a:defRPr lang="en-us">
                <a:solidFill>
                  <a:srgbClr val="3D8D94"/>
                </a:solidFill>
              </a:defRPr>
            </a:pPr>
            <a:endParaRPr lang="en-us" sz="1200"/>
          </a:p>
          <a:p>
            <a:pPr>
              <a:buNone/>
              <a:defRPr lang="en-us">
                <a:solidFill>
                  <a:srgbClr val="3D8D94"/>
                </a:solidFill>
              </a:defRPr>
            </a:pPr>
            <a:endParaRPr lang="en-us" sz="1600"/>
          </a:p>
          <a:p>
            <a:pPr>
              <a:defRPr lang="en-us">
                <a:solidFill>
                  <a:srgbClr val="3D8D94"/>
                </a:solidFill>
              </a:defRPr>
            </a:pPr>
            <a:endParaRPr lang="en-us" sz="1600"/>
          </a:p>
        </p:txBody>
      </p:sp>
      <p:sp>
        <p:nvSpPr>
          <p:cNvPr id="3" name="标题 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spcBef>
                <a:spcPts val="765"/>
              </a:spcBef>
              <a:defRPr lang="en-us">
                <a:solidFill>
                  <a:srgbClr val="01637F"/>
                </a:solidFill>
              </a:defRPr>
            </a:pPr>
            <a:r>
              <a:rPr lang="en-us" sz="3200" b="1">
                <a:solidFill>
                  <a:srgbClr val="006699"/>
                </a:solidFill>
              </a:rPr>
              <a:t>High Performance Coating System</a:t>
            </a:r>
            <a:br>
              <a:rPr lang="en-us" sz="3200" b="1">
                <a:solidFill>
                  <a:srgbClr val="006699"/>
                </a:solidFill>
              </a:rPr>
            </a:br>
            <a:r>
              <a:rPr lang="zh-cn" sz="3200" b="1">
                <a:solidFill>
                  <a:srgbClr val="006699"/>
                </a:solidFill>
              </a:rPr>
              <a:t>高性能产品体系</a:t>
            </a:r>
            <a:endParaRPr lang="zh-cn" sz="3200" b="1">
              <a:solidFill>
                <a:srgbClr val="006699"/>
              </a:solidFill>
            </a:endParaRPr>
          </a:p>
        </p:txBody>
      </p:sp>
      <p:pic>
        <p:nvPicPr>
          <p:cNvPr id="4" name="Picture 4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0AIAAEUSAADLNAAACCU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57200" y="2969895"/>
            <a:ext cx="8124825" cy="30499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CAcAAIA0AAA4IgAAAAAAAA=="/>
              </a:ext>
            </a:extLst>
          </p:cNvSpPr>
          <p:nvPr>
            <p:ph type="body" idx="1"/>
          </p:nvPr>
        </p:nvSpPr>
        <p:spPr>
          <a:xfrm>
            <a:off x="457200" y="1143000"/>
            <a:ext cx="8077200" cy="4419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ClrTx/>
              <a:defRPr lang="en-us">
                <a:solidFill>
                  <a:srgbClr val="3D8D94"/>
                </a:solidFill>
              </a:defRPr>
            </a:pPr>
            <a:r>
              <a:rPr lang="zh-cn" sz="1600">
                <a:solidFill>
                  <a:srgbClr val="006699"/>
                </a:solidFill>
              </a:rPr>
              <a:t>耐磨涂层体系 </a:t>
            </a:r>
            <a:r>
              <a:rPr lang="en-us" sz="1600">
                <a:solidFill>
                  <a:srgbClr val="006699"/>
                </a:solidFill>
              </a:rPr>
              <a:t>/ abrasion resistant system:</a:t>
            </a:r>
            <a:endParaRPr lang="en-us" sz="1600">
              <a:solidFill>
                <a:srgbClr val="006699"/>
              </a:solidFill>
            </a:endParaRPr>
          </a:p>
          <a:p>
            <a:pPr lvl="1">
              <a:spcBef>
                <a:spcPts val="0"/>
              </a:spcBef>
              <a:defRPr lang="en-us">
                <a:solidFill>
                  <a:srgbClr val="009900"/>
                </a:solidFill>
              </a:defRPr>
            </a:pPr>
            <a:r>
              <a:rPr lang="zh-cn" sz="1600">
                <a:solidFill>
                  <a:srgbClr val="006699"/>
                </a:solidFill>
              </a:rPr>
              <a:t>北美标准 </a:t>
            </a:r>
            <a:r>
              <a:rPr lang="en-us" sz="1600">
                <a:solidFill>
                  <a:srgbClr val="006699"/>
                </a:solidFill>
              </a:rPr>
              <a:t>NA Standard: ASTM D4060/S-33 </a:t>
            </a:r>
            <a:r>
              <a:rPr lang="zh-cn" sz="1600">
                <a:solidFill>
                  <a:srgbClr val="006699"/>
                </a:solidFill>
              </a:rPr>
              <a:t>家居实木地板</a:t>
            </a:r>
            <a:r>
              <a:rPr lang="en-us" sz="1600">
                <a:solidFill>
                  <a:srgbClr val="006699"/>
                </a:solidFill>
              </a:rPr>
              <a:t>household solid wood flooring&gt;500cycles</a:t>
            </a:r>
            <a:r>
              <a:rPr lang="zh-cn" sz="1600">
                <a:solidFill>
                  <a:srgbClr val="006699"/>
                </a:solidFill>
              </a:rPr>
              <a:t>，商用实木及复合地板</a:t>
            </a:r>
            <a:r>
              <a:rPr lang="en-us" sz="1600">
                <a:solidFill>
                  <a:srgbClr val="006699"/>
                </a:solidFill>
              </a:rPr>
              <a:t>commercial solid wood flooring or engineered flooring&gt;1000cycles</a:t>
            </a:r>
            <a:endParaRPr lang="en-us" sz="1600">
              <a:solidFill>
                <a:srgbClr val="006699"/>
              </a:solidFill>
            </a:endParaRPr>
          </a:p>
          <a:p>
            <a:pPr lvl="1">
              <a:spcBef>
                <a:spcPts val="0"/>
              </a:spcBef>
              <a:defRPr lang="en-us">
                <a:solidFill>
                  <a:srgbClr val="009900"/>
                </a:solidFill>
              </a:defRPr>
            </a:pPr>
            <a:r>
              <a:rPr lang="zh-cn" sz="1600">
                <a:solidFill>
                  <a:srgbClr val="006699"/>
                </a:solidFill>
              </a:rPr>
              <a:t>超级耐磨产品 </a:t>
            </a:r>
            <a:r>
              <a:rPr lang="en-us" sz="1600">
                <a:solidFill>
                  <a:srgbClr val="006699"/>
                </a:solidFill>
              </a:rPr>
              <a:t>super anti-abrasion product</a:t>
            </a:r>
            <a:r>
              <a:rPr lang="zh-cn" sz="1600">
                <a:solidFill>
                  <a:srgbClr val="006699"/>
                </a:solidFill>
              </a:rPr>
              <a:t>：</a:t>
            </a:r>
            <a:r>
              <a:rPr lang="en-us" sz="1600">
                <a:solidFill>
                  <a:srgbClr val="006699"/>
                </a:solidFill>
              </a:rPr>
              <a:t>ASTM D4060/S-33</a:t>
            </a:r>
            <a:r>
              <a:rPr lang="zh-cn" sz="1600">
                <a:solidFill>
                  <a:srgbClr val="006699"/>
                </a:solidFill>
              </a:rPr>
              <a:t> </a:t>
            </a:r>
            <a:r>
              <a:rPr lang="en-us" sz="1600">
                <a:solidFill>
                  <a:srgbClr val="006699"/>
                </a:solidFill>
              </a:rPr>
              <a:t>&gt; 2000cycles</a:t>
            </a:r>
            <a:endParaRPr lang="en-us" sz="1600">
              <a:solidFill>
                <a:srgbClr val="006699"/>
              </a:solidFill>
            </a:endParaRPr>
          </a:p>
          <a:p>
            <a:pPr lvl="1">
              <a:spcBef>
                <a:spcPts val="0"/>
              </a:spcBef>
              <a:defRPr lang="en-us">
                <a:solidFill>
                  <a:srgbClr val="009900"/>
                </a:solidFill>
              </a:defRPr>
            </a:pPr>
            <a:r>
              <a:rPr lang="zh-cn" sz="1600">
                <a:solidFill>
                  <a:srgbClr val="006699"/>
                </a:solidFill>
              </a:rPr>
              <a:t>国标 </a:t>
            </a:r>
            <a:r>
              <a:rPr lang="en-us" sz="1600">
                <a:solidFill>
                  <a:srgbClr val="006699"/>
                </a:solidFill>
              </a:rPr>
              <a:t>National standard: GB/T 18103: &lt;=80mg/100cycles</a:t>
            </a:r>
            <a:endParaRPr lang="en-us" sz="1600">
              <a:solidFill>
                <a:srgbClr val="006699"/>
              </a:solidFill>
            </a:endParaRPr>
          </a:p>
          <a:p>
            <a:pPr lvl="1">
              <a:spcBef>
                <a:spcPts val="0"/>
              </a:spcBef>
              <a:defRPr lang="en-us">
                <a:solidFill>
                  <a:srgbClr val="009900"/>
                </a:solidFill>
              </a:defRPr>
            </a:pPr>
            <a:r>
              <a:rPr lang="en-us" sz="1600">
                <a:solidFill>
                  <a:srgbClr val="006699"/>
                </a:solidFill>
              </a:rPr>
              <a:t> </a:t>
            </a:r>
            <a:r>
              <a:rPr lang="zh-cn" sz="1600">
                <a:solidFill>
                  <a:srgbClr val="006699"/>
                </a:solidFill>
              </a:rPr>
              <a:t>欧洲标准</a:t>
            </a:r>
            <a:r>
              <a:rPr lang="en-us" sz="1600">
                <a:solidFill>
                  <a:srgbClr val="006699"/>
                </a:solidFill>
              </a:rPr>
              <a:t>EU standard: </a:t>
            </a:r>
            <a:r>
              <a:rPr lang="zh-cn" sz="1600">
                <a:solidFill>
                  <a:srgbClr val="006699"/>
                </a:solidFill>
              </a:rPr>
              <a:t>满足</a:t>
            </a:r>
            <a:r>
              <a:rPr lang="en-us" sz="1600">
                <a:solidFill>
                  <a:srgbClr val="006699"/>
                </a:solidFill>
              </a:rPr>
              <a:t>meet EN 14354</a:t>
            </a:r>
            <a:r>
              <a:rPr lang="zh-cn" sz="1600">
                <a:solidFill>
                  <a:srgbClr val="006699"/>
                </a:solidFill>
              </a:rPr>
              <a:t>（落沙耐磨 </a:t>
            </a:r>
            <a:r>
              <a:rPr lang="en-us" sz="1600">
                <a:solidFill>
                  <a:srgbClr val="006699"/>
                </a:solidFill>
              </a:rPr>
              <a:t>shakeout abrasion test</a:t>
            </a:r>
            <a:r>
              <a:rPr lang="zh-cn" sz="1600">
                <a:solidFill>
                  <a:srgbClr val="006699"/>
                </a:solidFill>
              </a:rPr>
              <a:t>）</a:t>
            </a:r>
            <a:r>
              <a:rPr lang="en-us" sz="1600">
                <a:solidFill>
                  <a:srgbClr val="006699"/>
                </a:solidFill>
              </a:rPr>
              <a:t>WR3&gt;=7000cycles</a:t>
            </a:r>
            <a:endParaRPr lang="en-us" sz="1600">
              <a:solidFill>
                <a:srgbClr val="006699"/>
              </a:solidFill>
            </a:endParaRPr>
          </a:p>
          <a:p>
            <a:pPr lvl="1">
              <a:spcBef>
                <a:spcPts val="0"/>
              </a:spcBef>
              <a:defRPr lang="en-us">
                <a:solidFill>
                  <a:srgbClr val="009900"/>
                </a:solidFill>
              </a:defRPr>
            </a:pPr>
            <a:endParaRPr lang="en-us" sz="1600">
              <a:solidFill>
                <a:srgbClr val="006699"/>
              </a:solidFill>
            </a:endParaRPr>
          </a:p>
          <a:p>
            <a:pPr>
              <a:spcBef>
                <a:spcPts val="0"/>
              </a:spcBef>
              <a:buClrTx/>
              <a:defRPr lang="en-us">
                <a:solidFill>
                  <a:srgbClr val="3D8D94"/>
                </a:solidFill>
              </a:defRPr>
            </a:pPr>
            <a:r>
              <a:rPr lang="zh-cn" sz="1600">
                <a:solidFill>
                  <a:srgbClr val="006699"/>
                </a:solidFill>
              </a:rPr>
              <a:t>纳米涂层体系：很好的保光性，能在</a:t>
            </a:r>
            <a:r>
              <a:rPr lang="en-us" sz="1600">
                <a:solidFill>
                  <a:srgbClr val="006699"/>
                </a:solidFill>
              </a:rPr>
              <a:t>CS-17</a:t>
            </a:r>
            <a:r>
              <a:rPr lang="zh-cn" sz="1600">
                <a:solidFill>
                  <a:srgbClr val="006699"/>
                </a:solidFill>
              </a:rPr>
              <a:t>砂轮</a:t>
            </a:r>
            <a:r>
              <a:rPr lang="en-us" sz="1600">
                <a:solidFill>
                  <a:srgbClr val="006699"/>
                </a:solidFill>
              </a:rPr>
              <a:t>225cycles</a:t>
            </a:r>
            <a:r>
              <a:rPr lang="zh-cn" sz="1600">
                <a:solidFill>
                  <a:srgbClr val="006699"/>
                </a:solidFill>
              </a:rPr>
              <a:t>后保持</a:t>
            </a:r>
            <a:r>
              <a:rPr lang="en-us" sz="1600">
                <a:solidFill>
                  <a:srgbClr val="006699"/>
                </a:solidFill>
              </a:rPr>
              <a:t>80-100%</a:t>
            </a:r>
            <a:r>
              <a:rPr lang="zh-cn" sz="1600">
                <a:solidFill>
                  <a:srgbClr val="006699"/>
                </a:solidFill>
              </a:rPr>
              <a:t>的光泽</a:t>
            </a:r>
            <a:r>
              <a:rPr lang="en-us" sz="1600">
                <a:solidFill>
                  <a:srgbClr val="006699"/>
                </a:solidFill>
              </a:rPr>
              <a:t>;</a:t>
            </a:r>
            <a:r>
              <a:rPr lang="zh-cn" sz="1600">
                <a:solidFill>
                  <a:srgbClr val="006699"/>
                </a:solidFill>
              </a:rPr>
              <a:t>能满足细的摩擦介质</a:t>
            </a:r>
            <a:r>
              <a:rPr lang="en-us" sz="1600">
                <a:solidFill>
                  <a:srgbClr val="006699"/>
                </a:solidFill>
              </a:rPr>
              <a:t>0000#</a:t>
            </a:r>
            <a:r>
              <a:rPr lang="zh-cn" sz="1600">
                <a:solidFill>
                  <a:srgbClr val="006699"/>
                </a:solidFill>
              </a:rPr>
              <a:t>钢丝棉和中等粗糙级别的</a:t>
            </a:r>
            <a:r>
              <a:rPr lang="en-us" sz="1600">
                <a:solidFill>
                  <a:srgbClr val="006699"/>
                </a:solidFill>
              </a:rPr>
              <a:t>Scotch Brite</a:t>
            </a:r>
            <a:r>
              <a:rPr lang="zh-cn" sz="1600">
                <a:solidFill>
                  <a:srgbClr val="006699"/>
                </a:solidFill>
              </a:rPr>
              <a:t>：</a:t>
            </a:r>
            <a:r>
              <a:rPr lang="en-us" sz="1600">
                <a:solidFill>
                  <a:srgbClr val="006699"/>
                </a:solidFill>
              </a:rPr>
              <a:t>&gt;3000cycles</a:t>
            </a:r>
            <a:endParaRPr lang="en-us" sz="1600">
              <a:solidFill>
                <a:srgbClr val="006699"/>
              </a:solidFill>
            </a:endParaRPr>
          </a:p>
          <a:p>
            <a:pPr marL="0" indent="0">
              <a:spcBef>
                <a:spcPts val="0"/>
              </a:spcBef>
              <a:buNone/>
              <a:defRPr lang="en-us">
                <a:solidFill>
                  <a:srgbClr val="3D8D94"/>
                </a:solidFill>
              </a:defRPr>
            </a:pPr>
            <a:r>
              <a:rPr lang="en-us" sz="1600">
                <a:solidFill>
                  <a:srgbClr val="006699"/>
                </a:solidFill>
              </a:rPr>
              <a:t>      Nano system: good gloss retention, can maintain 80~100% gloss level after 225 cycles with CS-17 Grinding Wheel, can pass 0000# steel wool and middle level of Scotch Brite.</a:t>
            </a:r>
            <a:endParaRPr lang="en-us" sz="1600">
              <a:solidFill>
                <a:srgbClr val="006699"/>
              </a:solidFill>
            </a:endParaRPr>
          </a:p>
          <a:p>
            <a:pPr lvl="1" marL="457200" indent="0">
              <a:spcBef>
                <a:spcPts val="0"/>
              </a:spcBef>
              <a:buNone/>
              <a:defRPr lang="en-us">
                <a:solidFill>
                  <a:srgbClr val="009900"/>
                </a:solidFill>
              </a:defRPr>
            </a:pPr>
            <a:endParaRPr lang="en-us" sz="2000">
              <a:solidFill>
                <a:srgbClr val="006699"/>
              </a:solidFill>
            </a:endParaRPr>
          </a:p>
          <a:p>
            <a:pPr marL="0" indent="0">
              <a:buNone/>
              <a:defRPr lang="en-us">
                <a:solidFill>
                  <a:srgbClr val="3D8D94"/>
                </a:solidFill>
              </a:defRPr>
            </a:pPr>
            <a:endParaRPr lang="en-us" sz="1600"/>
          </a:p>
        </p:txBody>
      </p:sp>
      <p:sp>
        <p:nvSpPr>
          <p:cNvPr id="3" name="标题 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>
                <a:solidFill>
                  <a:srgbClr val="01637F"/>
                </a:solidFill>
              </a:defRPr>
            </a:pPr>
            <a:r>
              <a:rPr lang="en-us" sz="2400" b="1">
                <a:solidFill>
                  <a:srgbClr val="006699"/>
                </a:solidFill>
              </a:rPr>
              <a:t>High Performance Coating System</a:t>
            </a:r>
            <a:br>
              <a:rPr lang="en-us" sz="2400" b="1">
                <a:solidFill>
                  <a:srgbClr val="006699"/>
                </a:solidFill>
              </a:rPr>
            </a:br>
            <a:r>
              <a:rPr lang="zh-cn" sz="2400" b="1">
                <a:solidFill>
                  <a:srgbClr val="006699"/>
                </a:solidFill>
              </a:rPr>
              <a:t>高性能产品体系</a:t>
            </a:r>
            <a:endParaRPr lang="zh-cn" sz="2400"/>
          </a:p>
        </p:txBody>
      </p:sp>
      <p:pic>
        <p:nvPicPr>
          <p:cNvPr id="4" name="Picture 5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cAgAAPQcAACdGQAAeyc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371600" y="4706620"/>
            <a:ext cx="2792095" cy="17113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" name="Taber.mpg">
            <a:hlinkClick r:id="" action="ppaction://media"/>
          </p:cNvPr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eB4AAGEcAAB7LgAAQCcAAAAAAAA="/>
              </a:ext>
            </a:extLst>
          </p:cNvPicPr>
          <p:nvPr>
            <a:videoFile r:link="rId3"/>
          </p:nvPr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953000" y="4613275"/>
            <a:ext cx="2602865" cy="176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CAcAAIA0AAA4IgAAAAAAAA=="/>
              </a:ext>
            </a:extLst>
          </p:cNvSpPr>
          <p:nvPr>
            <p:ph type="body" idx="1"/>
          </p:nvPr>
        </p:nvSpPr>
        <p:spPr>
          <a:xfrm>
            <a:off x="457200" y="1143000"/>
            <a:ext cx="8077200" cy="4419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ClrTx/>
              <a:defRPr lang="en-us">
                <a:solidFill>
                  <a:srgbClr val="3D8D94"/>
                </a:solidFill>
              </a:defRPr>
            </a:pPr>
            <a:r>
              <a:rPr lang="zh-cn" sz="2000">
                <a:solidFill>
                  <a:srgbClr val="006699"/>
                </a:solidFill>
              </a:rPr>
              <a:t>易清洁涂层体系：表面张力低，抵抗各种溶剂或水性涂鸦，使其不浸润，能满足</a:t>
            </a:r>
            <a:r>
              <a:rPr lang="en-us" sz="2000">
                <a:solidFill>
                  <a:srgbClr val="006699"/>
                </a:solidFill>
              </a:rPr>
              <a:t>EN 438-2</a:t>
            </a:r>
            <a:r>
              <a:rPr lang="zh-cn" sz="2000">
                <a:solidFill>
                  <a:srgbClr val="006699"/>
                </a:solidFill>
              </a:rPr>
              <a:t>最高抗污等级：</a:t>
            </a:r>
            <a:r>
              <a:rPr lang="en-us" sz="2000">
                <a:solidFill>
                  <a:srgbClr val="006699"/>
                </a:solidFill>
              </a:rPr>
              <a:t>level 5 </a:t>
            </a:r>
            <a:endParaRPr lang="en-us" sz="2000">
              <a:solidFill>
                <a:srgbClr val="006699"/>
              </a:solidFill>
            </a:endParaRPr>
          </a:p>
          <a:p>
            <a:pPr marL="0" indent="0">
              <a:spcBef>
                <a:spcPts val="0"/>
              </a:spcBef>
              <a:buNone/>
              <a:defRPr lang="en-us">
                <a:solidFill>
                  <a:srgbClr val="3D8D94"/>
                </a:solidFill>
              </a:defRPr>
            </a:pPr>
            <a:r>
              <a:rPr lang="en-us" sz="2000">
                <a:solidFill>
                  <a:srgbClr val="006699"/>
                </a:solidFill>
              </a:rPr>
              <a:t>      easy-clean system: low surface tension, resist various solvent or waterborne marker, hard to be wetted, can meet EN438-2’s highest level</a:t>
            </a:r>
            <a:endParaRPr lang="en-us" sz="2000">
              <a:solidFill>
                <a:srgbClr val="006699"/>
              </a:solidFill>
            </a:endParaRPr>
          </a:p>
          <a:p>
            <a:pPr>
              <a:defRPr lang="en-us">
                <a:solidFill>
                  <a:srgbClr val="3D8D94"/>
                </a:solidFill>
              </a:defRPr>
            </a:pPr>
            <a:endParaRPr lang="en-us" sz="1600"/>
          </a:p>
          <a:p>
            <a:pPr>
              <a:defRPr lang="en-us">
                <a:solidFill>
                  <a:srgbClr val="3D8D94"/>
                </a:solidFill>
              </a:defRPr>
            </a:pPr>
            <a:endParaRPr lang="en-us" sz="1600"/>
          </a:p>
          <a:p>
            <a:pPr>
              <a:defRPr lang="en-us">
                <a:solidFill>
                  <a:srgbClr val="3D8D94"/>
                </a:solidFill>
              </a:defRPr>
            </a:pPr>
            <a:endParaRPr lang="en-us" sz="1600"/>
          </a:p>
          <a:p>
            <a:pPr>
              <a:defRPr lang="en-us">
                <a:solidFill>
                  <a:srgbClr val="3D8D94"/>
                </a:solidFill>
              </a:defRPr>
            </a:pPr>
            <a:endParaRPr lang="en-us" sz="1600"/>
          </a:p>
          <a:p>
            <a:pPr>
              <a:defRPr lang="en-us">
                <a:solidFill>
                  <a:srgbClr val="3D8D94"/>
                </a:solidFill>
              </a:defRPr>
            </a:pPr>
            <a:endParaRPr lang="en-us" sz="1600"/>
          </a:p>
          <a:p>
            <a:pPr>
              <a:defRPr lang="en-us">
                <a:solidFill>
                  <a:srgbClr val="3D8D94"/>
                </a:solidFill>
              </a:defRPr>
            </a:pPr>
            <a:endParaRPr lang="en-us" sz="1600"/>
          </a:p>
          <a:p>
            <a:pPr>
              <a:defRPr lang="en-us">
                <a:solidFill>
                  <a:srgbClr val="3D8D94"/>
                </a:solidFill>
              </a:defRPr>
            </a:pPr>
            <a:endParaRPr lang="en-us" sz="1600"/>
          </a:p>
          <a:p>
            <a:pPr>
              <a:defRPr lang="en-us">
                <a:solidFill>
                  <a:srgbClr val="3D8D94"/>
                </a:solidFill>
              </a:defRPr>
            </a:pPr>
            <a:endParaRPr lang="en-us" sz="1600"/>
          </a:p>
          <a:p>
            <a:pPr>
              <a:defRPr lang="en-us">
                <a:solidFill>
                  <a:srgbClr val="3D8D94"/>
                </a:solidFill>
              </a:defRPr>
            </a:pPr>
            <a:endParaRPr lang="en-us" sz="1600"/>
          </a:p>
        </p:txBody>
      </p:sp>
      <p:sp>
        <p:nvSpPr>
          <p:cNvPr id="3" name="标题 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vANyI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>
                <a:solidFill>
                  <a:srgbClr val="01637F"/>
                </a:solidFill>
              </a:defRPr>
            </a:pPr>
            <a:r>
              <a:rPr lang="en-us" sz="2400" b="1">
                <a:solidFill>
                  <a:srgbClr val="006699"/>
                </a:solidFill>
              </a:rPr>
              <a:t>High Performance Coating System</a:t>
            </a:r>
            <a:br>
              <a:rPr lang="en-us" sz="2400" b="1">
                <a:solidFill>
                  <a:srgbClr val="006699"/>
                </a:solidFill>
              </a:rPr>
            </a:br>
            <a:r>
              <a:rPr lang="zh-cn" sz="2400" b="1">
                <a:solidFill>
                  <a:srgbClr val="006699"/>
                </a:solidFill>
              </a:rPr>
              <a:t>高性能产品体系</a:t>
            </a:r>
            <a:endParaRPr lang="zh-cn" sz="2400"/>
          </a:p>
        </p:txBody>
      </p:sp>
      <p:pic>
        <p:nvPicPr>
          <p:cNvPr id="4" name="Picture 6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qAwAAOAQAACYKAAA+yM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057400" y="2743200"/>
            <a:ext cx="4541520" cy="31057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X3P/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zgYAAIA0AAD+IQAAAAAAAA=="/>
              </a:ext>
            </a:extLst>
          </p:cNvSpPr>
          <p:nvPr>
            <p:ph type="body" idx="1"/>
          </p:nvPr>
        </p:nvSpPr>
        <p:spPr>
          <a:xfrm>
            <a:off x="457200" y="1106170"/>
            <a:ext cx="8077200" cy="4419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ClrTx/>
              <a:defRPr lang="en-us">
                <a:solidFill>
                  <a:srgbClr val="3D8D94"/>
                </a:solidFill>
              </a:defRPr>
            </a:pPr>
            <a:r>
              <a:rPr lang="zh-cn" sz="2000">
                <a:solidFill>
                  <a:srgbClr val="006699"/>
                </a:solidFill>
              </a:rPr>
              <a:t>防滑涂层体系：能满足</a:t>
            </a:r>
            <a:r>
              <a:rPr lang="en-us" sz="2000">
                <a:solidFill>
                  <a:srgbClr val="006699"/>
                </a:solidFill>
              </a:rPr>
              <a:t>ASTM D2047 COF&gt;0.45</a:t>
            </a:r>
            <a:r>
              <a:rPr lang="zh-cn" sz="2000">
                <a:solidFill>
                  <a:srgbClr val="006699"/>
                </a:solidFill>
              </a:rPr>
              <a:t>的北美家居地板防滑要求，更高的防滑系数</a:t>
            </a:r>
            <a:r>
              <a:rPr lang="en-us" sz="2000">
                <a:solidFill>
                  <a:srgbClr val="006699"/>
                </a:solidFill>
              </a:rPr>
              <a:t>COF:0.5-0.7</a:t>
            </a:r>
            <a:r>
              <a:rPr lang="zh-cn" sz="2000">
                <a:solidFill>
                  <a:srgbClr val="006699"/>
                </a:solidFill>
              </a:rPr>
              <a:t>可满足体育场馆及公共场所防滑要求</a:t>
            </a:r>
            <a:endParaRPr lang="en-us" sz="2000">
              <a:solidFill>
                <a:srgbClr val="006699"/>
              </a:solidFill>
            </a:endParaRPr>
          </a:p>
          <a:p>
            <a:pPr marL="0" indent="0">
              <a:spcBef>
                <a:spcPts val="0"/>
              </a:spcBef>
              <a:buNone/>
              <a:defRPr lang="en-us">
                <a:solidFill>
                  <a:srgbClr val="3D8D94"/>
                </a:solidFill>
              </a:defRPr>
            </a:pPr>
            <a:r>
              <a:rPr lang="en-us" sz="2000">
                <a:solidFill>
                  <a:srgbClr val="006699"/>
                </a:solidFill>
              </a:rPr>
              <a:t>       anti-slip system: can meet NA household flooring request of ASTM D2047 COF&gt;0.45. Public area and gym need COF: 0.5~0.7</a:t>
            </a:r>
            <a:endParaRPr lang="en-us" sz="2000">
              <a:solidFill>
                <a:srgbClr val="006699"/>
              </a:solidFill>
            </a:endParaRPr>
          </a:p>
          <a:p>
            <a:pPr>
              <a:defRPr lang="en-us">
                <a:solidFill>
                  <a:srgbClr val="3D8D94"/>
                </a:solidFill>
              </a:defRPr>
            </a:pPr>
            <a:endParaRPr lang="en-us" sz="1600"/>
          </a:p>
        </p:txBody>
      </p:sp>
      <p:pic>
        <p:nvPicPr>
          <p:cNvPr id="3" name="Picture 3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sAQAAOAQAADwLQAAGSM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62000" y="2743200"/>
            <a:ext cx="6705600" cy="29622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标题 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hd9uc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>
                <a:solidFill>
                  <a:srgbClr val="01637F"/>
                </a:solidFill>
              </a:defRPr>
            </a:pPr>
            <a:r>
              <a:rPr lang="en-us" sz="2400" b="1">
                <a:solidFill>
                  <a:srgbClr val="006699"/>
                </a:solidFill>
              </a:rPr>
              <a:t>High Performance Coating System</a:t>
            </a:r>
            <a:br>
              <a:rPr lang="en-us" sz="2400" b="1">
                <a:solidFill>
                  <a:srgbClr val="006699"/>
                </a:solidFill>
              </a:rPr>
            </a:br>
            <a:r>
              <a:rPr lang="zh-cn" sz="2400" b="1">
                <a:solidFill>
                  <a:srgbClr val="006699"/>
                </a:solidFill>
              </a:rPr>
              <a:t>高性能产品体系</a:t>
            </a:r>
            <a:endParaRPr lang="zh-cn" sz="2400"/>
          </a:p>
        </p:txBody>
      </p:sp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28AXw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CAcAAIA0AAA4IgAAAAAAAA=="/>
              </a:ext>
            </a:extLst>
          </p:cNvSpPr>
          <p:nvPr>
            <p:ph type="body" idx="1"/>
          </p:nvPr>
        </p:nvSpPr>
        <p:spPr>
          <a:xfrm>
            <a:off x="457200" y="1143000"/>
            <a:ext cx="8077200" cy="4419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ClrTx/>
              <a:defRPr lang="en-us">
                <a:solidFill>
                  <a:srgbClr val="3D8D94"/>
                </a:solidFill>
              </a:defRPr>
            </a:pPr>
            <a:r>
              <a:rPr lang="zh-cn" sz="2000">
                <a:solidFill>
                  <a:srgbClr val="006699"/>
                </a:solidFill>
              </a:rPr>
              <a:t>弹性体系：涂膜有极好的柔韧性，涂层饱满透明、木纹清晰、表面细腻，</a:t>
            </a:r>
            <a:r>
              <a:rPr lang="en-us" sz="2000">
                <a:solidFill>
                  <a:srgbClr val="006699"/>
                </a:solidFill>
              </a:rPr>
              <a:t>COF&gt; 0.45</a:t>
            </a:r>
            <a:r>
              <a:rPr lang="zh-cn" sz="2000">
                <a:solidFill>
                  <a:srgbClr val="006699"/>
                </a:solidFill>
              </a:rPr>
              <a:t>，同时兼具良好的耐磨和抗刮性</a:t>
            </a:r>
            <a:r>
              <a:rPr lang="en-us" sz="2000">
                <a:solidFill>
                  <a:srgbClr val="006699"/>
                </a:solidFill>
              </a:rPr>
              <a:t>S33&gt;500, 0000#</a:t>
            </a:r>
            <a:r>
              <a:rPr lang="zh-cn" sz="2000">
                <a:solidFill>
                  <a:srgbClr val="006699"/>
                </a:solidFill>
              </a:rPr>
              <a:t>钢丝棉</a:t>
            </a:r>
            <a:r>
              <a:rPr lang="en-us" sz="2000">
                <a:solidFill>
                  <a:srgbClr val="006699"/>
                </a:solidFill>
              </a:rPr>
              <a:t>/steel wool&gt; 100 </a:t>
            </a:r>
            <a:endParaRPr lang="en-us" sz="2000">
              <a:solidFill>
                <a:srgbClr val="006699"/>
              </a:solidFill>
            </a:endParaRPr>
          </a:p>
          <a:p>
            <a:pPr marL="0" indent="0">
              <a:spcBef>
                <a:spcPts val="0"/>
              </a:spcBef>
              <a:buNone/>
              <a:defRPr lang="en-us">
                <a:solidFill>
                  <a:srgbClr val="3D8D94"/>
                </a:solidFill>
              </a:defRPr>
            </a:pPr>
            <a:r>
              <a:rPr lang="en-us" sz="2000">
                <a:solidFill>
                  <a:srgbClr val="006699"/>
                </a:solidFill>
              </a:rPr>
              <a:t>      elastic system: excellent film flexibility, transparent and saturate film, smooth surface, COF&gt;0.45, good abrasion resistance and anti-scratch.</a:t>
            </a:r>
            <a:endParaRPr lang="en-us" sz="2000">
              <a:solidFill>
                <a:srgbClr val="006699"/>
              </a:solidFill>
            </a:endParaRPr>
          </a:p>
          <a:p>
            <a:pPr>
              <a:buClrTx/>
              <a:defRPr lang="en-us">
                <a:solidFill>
                  <a:srgbClr val="3D8D94"/>
                </a:solidFill>
              </a:defRPr>
            </a:pPr>
            <a:r>
              <a:rPr lang="en-us" sz="2000">
                <a:solidFill>
                  <a:srgbClr val="006699"/>
                </a:solidFill>
              </a:rPr>
              <a:t>Protect wood from cracking, suitable for Hickory, cork and plastic impregnanted wood</a:t>
            </a:r>
            <a:endParaRPr lang="en-us" sz="2000">
              <a:solidFill>
                <a:srgbClr val="006699"/>
              </a:solidFill>
            </a:endParaRPr>
          </a:p>
          <a:p>
            <a:pPr marL="0" indent="0">
              <a:buNone/>
              <a:defRPr lang="en-us">
                <a:solidFill>
                  <a:srgbClr val="3D8D94"/>
                </a:solidFill>
              </a:defRPr>
            </a:pPr>
            <a:r>
              <a:rPr lang="en-us" sz="2000">
                <a:solidFill>
                  <a:srgbClr val="006699"/>
                </a:solidFill>
              </a:rPr>
              <a:t>      </a:t>
            </a:r>
            <a:r>
              <a:rPr lang="zh-cn" sz="2000">
                <a:solidFill>
                  <a:srgbClr val="006699"/>
                </a:solidFill>
              </a:rPr>
              <a:t>适于软木、山核桃木和塑胶浸渍强化的一些易开裂木质薄板</a:t>
            </a:r>
            <a:endParaRPr lang="zh-cn" sz="2000">
              <a:solidFill>
                <a:srgbClr val="006699"/>
              </a:solidFill>
            </a:endParaRPr>
          </a:p>
          <a:p>
            <a:pPr marL="0" indent="0">
              <a:buNone/>
              <a:defRPr lang="en-us">
                <a:solidFill>
                  <a:srgbClr val="3D8D94"/>
                </a:solidFill>
              </a:defRPr>
            </a:pPr>
            <a:endParaRPr lang="en-us" sz="2000">
              <a:solidFill>
                <a:srgbClr val="006699"/>
              </a:solidFill>
            </a:endParaRPr>
          </a:p>
        </p:txBody>
      </p:sp>
      <p:sp>
        <p:nvSpPr>
          <p:cNvPr id="3" name="标题 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5M1Zg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>
                <a:solidFill>
                  <a:srgbClr val="01637F"/>
                </a:solidFill>
              </a:defRPr>
            </a:pPr>
            <a:r>
              <a:rPr lang="en-us" sz="2400" b="1">
                <a:solidFill>
                  <a:srgbClr val="006699"/>
                </a:solidFill>
              </a:rPr>
              <a:t>High Performance Coating System</a:t>
            </a:r>
            <a:br>
              <a:rPr lang="en-us" sz="2400" b="1">
                <a:solidFill>
                  <a:srgbClr val="006699"/>
                </a:solidFill>
              </a:rPr>
            </a:br>
            <a:r>
              <a:rPr lang="zh-cn" sz="2400" b="1">
                <a:solidFill>
                  <a:srgbClr val="006699"/>
                </a:solidFill>
              </a:rPr>
              <a:t>高性能产品体系</a:t>
            </a:r>
            <a:endParaRPr lang="zh-cn" sz="2400"/>
          </a:p>
        </p:txBody>
      </p:sp>
      <p:pic>
        <p:nvPicPr>
          <p:cNvPr id="4" name="Picture 1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YAkAAHAXAAAgKwAA+CU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524000" y="3810000"/>
            <a:ext cx="5486400" cy="2362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KI15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CAcAAIA0AAA4IgAAAAAAAA=="/>
              </a:ext>
            </a:extLst>
          </p:cNvSpPr>
          <p:nvPr>
            <p:ph type="body" idx="1"/>
          </p:nvPr>
        </p:nvSpPr>
        <p:spPr>
          <a:xfrm>
            <a:off x="457200" y="1143000"/>
            <a:ext cx="8077200" cy="4419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ClrTx/>
              <a:defRPr lang="en-us">
                <a:solidFill>
                  <a:srgbClr val="3D8D94"/>
                </a:solidFill>
              </a:defRPr>
            </a:pPr>
            <a:r>
              <a:rPr lang="zh-cn" sz="2000">
                <a:solidFill>
                  <a:srgbClr val="006699"/>
                </a:solidFill>
              </a:rPr>
              <a:t>特殊效果涂层体系：适合于特殊要求的商用复合贴面地板和实木地板，主要效果为：裂纹效果、皱纹效果、金属闪光效果等</a:t>
            </a:r>
            <a:endParaRPr lang="en-us" sz="2000">
              <a:solidFill>
                <a:srgbClr val="006699"/>
              </a:solidFill>
            </a:endParaRPr>
          </a:p>
          <a:p>
            <a:pPr marL="0" indent="0">
              <a:spcBef>
                <a:spcPts val="0"/>
              </a:spcBef>
              <a:buNone/>
              <a:defRPr lang="en-us">
                <a:solidFill>
                  <a:srgbClr val="3D8D94"/>
                </a:solidFill>
              </a:defRPr>
            </a:pPr>
            <a:r>
              <a:rPr lang="en-us" sz="2000">
                <a:solidFill>
                  <a:srgbClr val="006699"/>
                </a:solidFill>
              </a:rPr>
              <a:t>      special effect coating system: base on special request, main effects are-cracking, wrinkling, metal sparkling etc.</a:t>
            </a:r>
            <a:endParaRPr lang="en-us" sz="2000">
              <a:solidFill>
                <a:srgbClr val="006699"/>
              </a:solidFill>
            </a:endParaRPr>
          </a:p>
          <a:p>
            <a:pPr marL="0" indent="0">
              <a:spcBef>
                <a:spcPts val="0"/>
              </a:spcBef>
              <a:buNone/>
              <a:defRPr lang="en-us">
                <a:solidFill>
                  <a:srgbClr val="3D8D94"/>
                </a:solidFill>
              </a:defRPr>
            </a:pPr>
            <a:endParaRPr lang="en-us" sz="2000">
              <a:solidFill>
                <a:srgbClr val="006699"/>
              </a:solidFill>
            </a:endParaRPr>
          </a:p>
        </p:txBody>
      </p:sp>
      <p:sp>
        <p:nvSpPr>
          <p:cNvPr id="3" name="标题 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wT9P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>
                <a:solidFill>
                  <a:srgbClr val="01637F"/>
                </a:solidFill>
              </a:defRPr>
            </a:pPr>
            <a:r>
              <a:rPr lang="en-us" sz="3200" b="1">
                <a:solidFill>
                  <a:srgbClr val="006699"/>
                </a:solidFill>
              </a:rPr>
              <a:t>High Performance Coating System</a:t>
            </a:r>
            <a:br>
              <a:rPr lang="en-us" sz="3200" b="1">
                <a:solidFill>
                  <a:srgbClr val="006699"/>
                </a:solidFill>
              </a:rPr>
            </a:br>
            <a:r>
              <a:rPr lang="zh-cn" sz="3200" b="1">
                <a:solidFill>
                  <a:srgbClr val="006699"/>
                </a:solidFill>
              </a:rPr>
              <a:t>高性能产品体系</a:t>
            </a:r>
            <a:endParaRPr lang="zh-cn" sz="3200"/>
          </a:p>
        </p:txBody>
      </p:sp>
      <p:pic>
        <p:nvPicPr>
          <p:cNvPr id="4" name="Picture 4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AgUAAPAPAABdMQAAUyU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14070" y="2590800"/>
            <a:ext cx="7210425" cy="34766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+lPUg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YAgAAoAUAAAg0AADoJgAAAAAAAA=="/>
              </a:ext>
            </a:extLst>
          </p:cNvSpPr>
          <p:nvPr>
            <p:ph type="body" idx="1"/>
          </p:nvPr>
        </p:nvSpPr>
        <p:spPr>
          <a:xfrm>
            <a:off x="381000" y="914400"/>
            <a:ext cx="8077200" cy="5410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buNone/>
              <a:defRPr lang="en-us">
                <a:solidFill>
                  <a:srgbClr val="3D8D94"/>
                </a:solidFill>
              </a:defRPr>
            </a:pPr>
            <a:endParaRPr lang="en-us" sz="1800">
              <a:solidFill>
                <a:srgbClr val="006699"/>
              </a:solidFill>
            </a:endParaRPr>
          </a:p>
          <a:p>
            <a:pPr>
              <a:spcBef>
                <a:spcPts val="0"/>
              </a:spcBef>
              <a:buClrTx/>
              <a:defRPr lang="en-us">
                <a:solidFill>
                  <a:srgbClr val="3D8D94"/>
                </a:solidFill>
              </a:defRPr>
            </a:pPr>
            <a:r>
              <a:rPr lang="zh-cn" sz="1800">
                <a:solidFill>
                  <a:srgbClr val="006699"/>
                </a:solidFill>
              </a:rPr>
              <a:t>封油涂层体系：水性封油、</a:t>
            </a:r>
            <a:r>
              <a:rPr lang="en-us" sz="1800">
                <a:solidFill>
                  <a:srgbClr val="006699"/>
                </a:solidFill>
              </a:rPr>
              <a:t>PU</a:t>
            </a:r>
            <a:r>
              <a:rPr lang="zh-cn" sz="1800">
                <a:solidFill>
                  <a:srgbClr val="006699"/>
                </a:solidFill>
              </a:rPr>
              <a:t>封油、</a:t>
            </a:r>
            <a:r>
              <a:rPr lang="en-us" sz="1800">
                <a:solidFill>
                  <a:srgbClr val="006699"/>
                </a:solidFill>
              </a:rPr>
              <a:t>2K</a:t>
            </a:r>
            <a:r>
              <a:rPr lang="zh-cn" sz="1800">
                <a:solidFill>
                  <a:srgbClr val="006699"/>
                </a:solidFill>
              </a:rPr>
              <a:t>双重固化底漆封油</a:t>
            </a:r>
            <a:endParaRPr lang="en-us" sz="1800">
              <a:solidFill>
                <a:srgbClr val="006699"/>
              </a:solidFill>
            </a:endParaRPr>
          </a:p>
          <a:p>
            <a:pPr marL="0" indent="0">
              <a:spcBef>
                <a:spcPts val="0"/>
              </a:spcBef>
              <a:buNone/>
              <a:defRPr lang="en-us">
                <a:solidFill>
                  <a:srgbClr val="3D8D94"/>
                </a:solidFill>
              </a:defRPr>
            </a:pPr>
            <a:r>
              <a:rPr lang="en-us" sz="1800">
                <a:solidFill>
                  <a:srgbClr val="006699"/>
                </a:solidFill>
              </a:rPr>
              <a:t>      oil sealing system: waterborne/PU/2K duel cure sealer for oil sealing</a:t>
            </a:r>
            <a:endParaRPr lang="en-us" sz="1800">
              <a:solidFill>
                <a:srgbClr val="006699"/>
              </a:solidFill>
            </a:endParaRPr>
          </a:p>
          <a:p>
            <a:pPr marL="0" indent="0">
              <a:spcBef>
                <a:spcPts val="0"/>
              </a:spcBef>
              <a:buNone/>
              <a:defRPr lang="en-us">
                <a:solidFill>
                  <a:srgbClr val="3D8D94"/>
                </a:solidFill>
              </a:defRPr>
            </a:pPr>
            <a:endParaRPr lang="en-us" sz="1800">
              <a:solidFill>
                <a:srgbClr val="006699"/>
              </a:solidFill>
            </a:endParaRPr>
          </a:p>
          <a:p>
            <a:pPr>
              <a:spcBef>
                <a:spcPts val="0"/>
              </a:spcBef>
              <a:buClrTx/>
              <a:defRPr lang="en-us">
                <a:solidFill>
                  <a:srgbClr val="3D8D94"/>
                </a:solidFill>
              </a:defRPr>
            </a:pPr>
            <a:r>
              <a:rPr lang="zh-cn" sz="2000">
                <a:solidFill>
                  <a:srgbClr val="006699"/>
                </a:solidFill>
              </a:rPr>
              <a:t>软木涂层体系：能满足</a:t>
            </a:r>
            <a:r>
              <a:rPr lang="en-us" sz="2000">
                <a:solidFill>
                  <a:srgbClr val="006699"/>
                </a:solidFill>
              </a:rPr>
              <a:t>EN 438 4-5</a:t>
            </a:r>
            <a:r>
              <a:rPr lang="zh-cn" sz="2000">
                <a:solidFill>
                  <a:srgbClr val="006699"/>
                </a:solidFill>
              </a:rPr>
              <a:t>级抗污要求，保证柔韧性的同时满足</a:t>
            </a:r>
            <a:r>
              <a:rPr lang="en-us" sz="2000">
                <a:solidFill>
                  <a:srgbClr val="006699"/>
                </a:solidFill>
              </a:rPr>
              <a:t>ASTM D4060 S-33\S-42</a:t>
            </a:r>
            <a:r>
              <a:rPr lang="zh-cn" sz="2000">
                <a:solidFill>
                  <a:srgbClr val="006699"/>
                </a:solidFill>
              </a:rPr>
              <a:t>耐磨要求</a:t>
            </a:r>
            <a:endParaRPr lang="en-us" sz="2000">
              <a:solidFill>
                <a:srgbClr val="006699"/>
              </a:solidFill>
            </a:endParaRPr>
          </a:p>
          <a:p>
            <a:pPr marL="0" indent="0">
              <a:spcBef>
                <a:spcPts val="0"/>
              </a:spcBef>
              <a:buNone/>
              <a:defRPr lang="en-us">
                <a:solidFill>
                  <a:srgbClr val="3D8D94"/>
                </a:solidFill>
              </a:defRPr>
            </a:pPr>
            <a:r>
              <a:rPr lang="en-us" sz="2000">
                <a:solidFill>
                  <a:srgbClr val="006699"/>
                </a:solidFill>
              </a:rPr>
              <a:t>     cork wood coating system: can meet anti-dirt EN 438 4-5 request, abrasion resistant ASTM D4060 S-33\S-42 and maintain the flexibility</a:t>
            </a:r>
            <a:endParaRPr lang="en-us" sz="2000">
              <a:solidFill>
                <a:srgbClr val="006699"/>
              </a:solidFill>
            </a:endParaRPr>
          </a:p>
          <a:p>
            <a:pPr marL="0" indent="0">
              <a:spcBef>
                <a:spcPts val="0"/>
              </a:spcBef>
              <a:buNone/>
              <a:defRPr lang="en-us">
                <a:solidFill>
                  <a:srgbClr val="3D8D94"/>
                </a:solidFill>
              </a:defRPr>
            </a:pPr>
            <a:endParaRPr lang="en-us" sz="2000">
              <a:solidFill>
                <a:srgbClr val="006699"/>
              </a:solidFill>
            </a:endParaRPr>
          </a:p>
          <a:p>
            <a:pPr>
              <a:spcBef>
                <a:spcPts val="0"/>
              </a:spcBef>
              <a:buClrTx/>
              <a:buFont typeface="Arial" pitchFamily="2" charset="0"/>
              <a:buChar char="•"/>
              <a:defRPr lang="en-us">
                <a:solidFill>
                  <a:srgbClr val="3D8D94"/>
                </a:solidFill>
              </a:defRPr>
            </a:pPr>
            <a:r>
              <a:rPr lang="en-us" sz="2000">
                <a:solidFill>
                  <a:srgbClr val="006699"/>
                </a:solidFill>
              </a:rPr>
              <a:t>UV</a:t>
            </a:r>
            <a:r>
              <a:rPr lang="zh-cn" sz="2000">
                <a:solidFill>
                  <a:srgbClr val="006699"/>
                </a:solidFill>
              </a:rPr>
              <a:t>油涂层体系：低膜厚、自然超低光泽、优良的防水抗污性</a:t>
            </a:r>
            <a:endParaRPr lang="en-us" sz="2000">
              <a:solidFill>
                <a:srgbClr val="006699"/>
              </a:solidFill>
            </a:endParaRPr>
          </a:p>
          <a:p>
            <a:pPr marL="0" indent="0">
              <a:spcBef>
                <a:spcPts val="0"/>
              </a:spcBef>
              <a:buNone/>
              <a:defRPr lang="en-us">
                <a:solidFill>
                  <a:srgbClr val="3D8D94"/>
                </a:solidFill>
              </a:defRPr>
            </a:pPr>
            <a:r>
              <a:rPr lang="en-us" sz="2000">
                <a:solidFill>
                  <a:srgbClr val="006699"/>
                </a:solidFill>
              </a:rPr>
              <a:t>      UV oil coating system: low FB, natural matt gloss and good waterproof anti-dirt performance</a:t>
            </a:r>
            <a:endParaRPr lang="en-us" sz="2000">
              <a:solidFill>
                <a:srgbClr val="006699"/>
              </a:solidFill>
            </a:endParaRPr>
          </a:p>
          <a:p>
            <a:pPr marL="0" indent="0">
              <a:spcBef>
                <a:spcPts val="0"/>
              </a:spcBef>
              <a:buNone/>
              <a:defRPr lang="en-us">
                <a:solidFill>
                  <a:srgbClr val="3D8D94"/>
                </a:solidFill>
              </a:defRPr>
            </a:pPr>
            <a:endParaRPr lang="en-us" sz="2000">
              <a:solidFill>
                <a:srgbClr val="006699"/>
              </a:solidFill>
            </a:endParaRPr>
          </a:p>
          <a:p>
            <a:pPr>
              <a:spcBef>
                <a:spcPts val="0"/>
              </a:spcBef>
              <a:buClrTx/>
              <a:buFont typeface="Arial" pitchFamily="2" charset="0"/>
              <a:buChar char="•"/>
              <a:defRPr lang="en-us">
                <a:solidFill>
                  <a:srgbClr val="3D8D94"/>
                </a:solidFill>
              </a:defRPr>
            </a:pPr>
            <a:r>
              <a:rPr lang="en-us" sz="2000">
                <a:solidFill>
                  <a:srgbClr val="006699"/>
                </a:solidFill>
              </a:rPr>
              <a:t>UV</a:t>
            </a:r>
            <a:r>
              <a:rPr lang="zh-cn" sz="2000">
                <a:solidFill>
                  <a:srgbClr val="006699"/>
                </a:solidFill>
              </a:rPr>
              <a:t>印刷涂层体系：适用于</a:t>
            </a:r>
            <a:r>
              <a:rPr lang="en-us" sz="2000">
                <a:solidFill>
                  <a:srgbClr val="006699"/>
                </a:solidFill>
              </a:rPr>
              <a:t>MDF\HDF\</a:t>
            </a:r>
            <a:r>
              <a:rPr lang="zh-cn" sz="2000">
                <a:solidFill>
                  <a:srgbClr val="006699"/>
                </a:solidFill>
              </a:rPr>
              <a:t>复合贴面地板、竹木地板等底材，形成自然逼真的木纹效果</a:t>
            </a:r>
            <a:endParaRPr lang="en-us" sz="2000">
              <a:solidFill>
                <a:srgbClr val="006699"/>
              </a:solidFill>
            </a:endParaRPr>
          </a:p>
          <a:p>
            <a:pPr marL="0" indent="0">
              <a:spcBef>
                <a:spcPts val="0"/>
              </a:spcBef>
              <a:buNone/>
              <a:defRPr lang="en-us">
                <a:solidFill>
                  <a:srgbClr val="3D8D94"/>
                </a:solidFill>
              </a:defRPr>
            </a:pPr>
            <a:r>
              <a:rPr lang="en-us" sz="2000">
                <a:solidFill>
                  <a:srgbClr val="006699"/>
                </a:solidFill>
              </a:rPr>
              <a:t>      UV printing system: suitable for MDF\HDF\laminate veneer flooring\bamboo flooring etc. with vivid appearance</a:t>
            </a:r>
            <a:endParaRPr lang="en-us" sz="2000">
              <a:solidFill>
                <a:srgbClr val="006699"/>
              </a:solidFill>
            </a:endParaRPr>
          </a:p>
          <a:p>
            <a:pPr marL="0" indent="0">
              <a:spcBef>
                <a:spcPts val="0"/>
              </a:spcBef>
              <a:buNone/>
              <a:defRPr lang="en-us">
                <a:solidFill>
                  <a:srgbClr val="3D8D94"/>
                </a:solidFill>
              </a:defRPr>
            </a:pPr>
            <a:endParaRPr lang="en-us" sz="2000">
              <a:solidFill>
                <a:srgbClr val="006699"/>
              </a:solidFill>
            </a:endParaRPr>
          </a:p>
          <a:p>
            <a:pPr marL="0" indent="0">
              <a:spcBef>
                <a:spcPts val="0"/>
              </a:spcBef>
              <a:buNone/>
              <a:defRPr lang="en-us">
                <a:solidFill>
                  <a:srgbClr val="3D8D94"/>
                </a:solidFill>
              </a:defRPr>
            </a:pPr>
            <a:endParaRPr lang="en-us" sz="2000">
              <a:solidFill>
                <a:srgbClr val="006699"/>
              </a:solidFill>
            </a:endParaRPr>
          </a:p>
          <a:p>
            <a:pPr marL="0" indent="0">
              <a:spcBef>
                <a:spcPts val="0"/>
              </a:spcBef>
              <a:buNone/>
              <a:defRPr lang="en-us">
                <a:solidFill>
                  <a:srgbClr val="3D8D94"/>
                </a:solidFill>
              </a:defRPr>
            </a:pPr>
            <a:endParaRPr lang="en-us" sz="1800">
              <a:solidFill>
                <a:srgbClr val="006699"/>
              </a:solidFill>
            </a:endParaRPr>
          </a:p>
          <a:p>
            <a:pPr marL="0" indent="0">
              <a:spcBef>
                <a:spcPts val="0"/>
              </a:spcBef>
              <a:buNone/>
              <a:defRPr lang="en-us">
                <a:solidFill>
                  <a:srgbClr val="3D8D94"/>
                </a:solidFill>
              </a:defRPr>
            </a:pPr>
            <a:endParaRPr lang="en-us" sz="1800">
              <a:solidFill>
                <a:srgbClr val="006699"/>
              </a:solidFill>
            </a:endParaRPr>
          </a:p>
          <a:p>
            <a:pPr>
              <a:defRPr lang="en-us">
                <a:solidFill>
                  <a:srgbClr val="3D8D94"/>
                </a:solidFill>
              </a:defRPr>
            </a:pPr>
            <a:endParaRPr lang="en-us" sz="1600"/>
          </a:p>
        </p:txBody>
      </p:sp>
      <p:sp>
        <p:nvSpPr>
          <p:cNvPr id="3" name="标题 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wH+t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>
                <a:solidFill>
                  <a:srgbClr val="01637F"/>
                </a:solidFill>
              </a:defRPr>
            </a:pPr>
            <a:r>
              <a:rPr lang="en-us" sz="2400" b="1">
                <a:solidFill>
                  <a:srgbClr val="006699"/>
                </a:solidFill>
              </a:rPr>
              <a:t>High Performance Coating System</a:t>
            </a:r>
            <a:br>
              <a:rPr lang="en-us" sz="2400" b="1">
                <a:solidFill>
                  <a:srgbClr val="006699"/>
                </a:solidFill>
              </a:rPr>
            </a:br>
            <a:r>
              <a:rPr lang="zh-cn" sz="2400" b="1">
                <a:solidFill>
                  <a:srgbClr val="006699"/>
                </a:solidFill>
              </a:rPr>
              <a:t>高性能产品体系</a:t>
            </a:r>
            <a:endParaRPr lang="zh-cn" sz="2400"/>
          </a:p>
        </p:txBody>
      </p:sp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UjuI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wAACAcAALA0AAA4IgAAAAAAAA=="/>
              </a:ext>
            </a:extLst>
          </p:cNvSpPr>
          <p:nvPr>
            <p:ph type="body" idx="1"/>
          </p:nvPr>
        </p:nvSpPr>
        <p:spPr>
          <a:xfrm>
            <a:off x="487680" y="1143000"/>
            <a:ext cx="8077200" cy="4419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ClrTx/>
              <a:defRPr lang="en-us">
                <a:solidFill>
                  <a:srgbClr val="3D8D94"/>
                </a:solidFill>
              </a:defRPr>
            </a:pPr>
            <a:r>
              <a:rPr lang="en-us" sz="2000">
                <a:solidFill>
                  <a:srgbClr val="006699"/>
                </a:solidFill>
              </a:rPr>
              <a:t>PVC</a:t>
            </a:r>
            <a:r>
              <a:rPr lang="zh-cn" sz="2000">
                <a:solidFill>
                  <a:srgbClr val="006699"/>
                </a:solidFill>
              </a:rPr>
              <a:t>涂层体系：优良的耐化学性、硬度、柔韧性等，适用于</a:t>
            </a:r>
            <a:r>
              <a:rPr lang="en-us" sz="2000">
                <a:solidFill>
                  <a:srgbClr val="006699"/>
                </a:solidFill>
              </a:rPr>
              <a:t>PVC</a:t>
            </a:r>
            <a:r>
              <a:rPr lang="zh-cn" sz="2000">
                <a:solidFill>
                  <a:srgbClr val="006699"/>
                </a:solidFill>
              </a:rPr>
              <a:t>塑胶地板涂装，可选一途或两涂体系</a:t>
            </a:r>
            <a:endParaRPr lang="en-us" sz="2000">
              <a:solidFill>
                <a:srgbClr val="006699"/>
              </a:solidFill>
            </a:endParaRPr>
          </a:p>
          <a:p>
            <a:pPr marL="0" indent="0">
              <a:spcBef>
                <a:spcPts val="0"/>
              </a:spcBef>
              <a:buNone/>
              <a:defRPr lang="en-us">
                <a:solidFill>
                  <a:srgbClr val="3D8D94"/>
                </a:solidFill>
              </a:defRPr>
            </a:pPr>
            <a:r>
              <a:rPr lang="en-us" sz="2000">
                <a:solidFill>
                  <a:srgbClr val="006699"/>
                </a:solidFill>
              </a:rPr>
              <a:t>      PVC coating system: good chemical resistance, hardness and flexibility. Suited for PVC plastic flooring coating, 1 layer or 2 layers system for option.</a:t>
            </a:r>
            <a:endParaRPr lang="zh-cn" sz="2000">
              <a:solidFill>
                <a:srgbClr val="006699"/>
              </a:solidFill>
            </a:endParaRPr>
          </a:p>
          <a:p>
            <a:pPr>
              <a:spcBef>
                <a:spcPts val="0"/>
              </a:spcBef>
              <a:defRPr lang="en-us">
                <a:solidFill>
                  <a:srgbClr val="3D8D94"/>
                </a:solidFill>
              </a:defRPr>
            </a:pPr>
            <a:endParaRPr lang="en-us" sz="2000">
              <a:solidFill>
                <a:srgbClr val="006699"/>
              </a:solidFill>
            </a:endParaRPr>
          </a:p>
        </p:txBody>
      </p:sp>
      <p:sp>
        <p:nvSpPr>
          <p:cNvPr id="3" name="标题 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y7/mw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>
                <a:solidFill>
                  <a:srgbClr val="01637F"/>
                </a:solidFill>
              </a:defRPr>
            </a:pPr>
            <a:r>
              <a:rPr lang="en-us" sz="2400" b="1">
                <a:solidFill>
                  <a:srgbClr val="006699"/>
                </a:solidFill>
              </a:rPr>
              <a:t>High Performance Coating System</a:t>
            </a:r>
            <a:br>
              <a:rPr lang="en-us" sz="2400" b="1">
                <a:solidFill>
                  <a:srgbClr val="006699"/>
                </a:solidFill>
              </a:rPr>
            </a:br>
            <a:r>
              <a:rPr lang="zh-cn" sz="2400" b="1">
                <a:solidFill>
                  <a:srgbClr val="006699"/>
                </a:solidFill>
              </a:rPr>
              <a:t>高性能产品体系</a:t>
            </a:r>
            <a:endParaRPr lang="zh-cn" sz="2400"/>
          </a:p>
        </p:txBody>
      </p:sp>
      <p:pic>
        <p:nvPicPr>
          <p:cNvPr id="4" name="图片 1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gICAA8zMzADAwP8Af39/AAAAAAAAAAAAAAAAAP///wAAAAAAIQAAABgAAAAUAAAAqBsAAMASAACnMQAAaiE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95800" y="3048000"/>
            <a:ext cx="3575685" cy="238379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" name="图片 3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gICAA8zMzADAwP8Af39/AAAAAAAAAAAAAAAAAP///wAAAAAAIQAAABgAAAAUAAAAAAMAAN8RAAD/GAAAXiI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87680" y="2905125"/>
            <a:ext cx="3575685" cy="26816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>
            <a:extLst>
              <a:ext uri="smNativeData">
                <pr:smNativeData xmlns:pr="pr" val="SMDATA_12_N+qCWRMAAAAlAAAAZAAAAE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cmS0MMAAAAEAAAAAAAAAAAAAAAAAAAAAAAAAAeAAAAaAAAAAAAAAAAAAAAAAAAAAAAAAAAAAAAECcAABAnAAAAAAAAAAAAAAAAAAAAAAAAAAAAAAAAAAAAAAAAAAAAABQAAAAAAAAAwMD/AAAAAABkAAAAMgAAAAAAAABkAAAAAAAAAH9/fwAKAAAAHwAAAFQAAAC74OMF////AQAAAAAAAAAAAAAAAAAAAAAAAAAAAAAAAAAAAAAAAAAAAAAAAH9/fwCAgIADzMzMAMDA/wB/f38AAAAAAAAAAAAAAAAAAAAAAAAAAAAhAAAAGAAAABQAAADlAQAAaAEAALA1AAAICAAAAAAAAA=="/>
              </a:ext>
            </a:extLst>
          </p:cNvSpPr>
          <p:nvPr/>
        </p:nvSpPr>
        <p:spPr>
          <a:xfrm>
            <a:off x="307975" y="228600"/>
            <a:ext cx="8419465" cy="10769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3200" b="1">
                <a:solidFill>
                  <a:srgbClr val="006699"/>
                </a:solidFill>
              </a:rPr>
              <a:t>PPG Wood Coating Character and Advantages </a:t>
            </a:r>
            <a:br>
              <a:rPr lang="en-us" sz="3200" b="1">
                <a:solidFill>
                  <a:srgbClr val="006699"/>
                </a:solidFill>
              </a:rPr>
            </a:br>
            <a:r>
              <a:rPr lang="en-us" sz="3200" b="1">
                <a:solidFill>
                  <a:srgbClr val="006699"/>
                </a:solidFill>
              </a:rPr>
              <a:t>PPG</a:t>
            </a:r>
            <a:r>
              <a:rPr lang="zh-cn" sz="3200" b="1">
                <a:solidFill>
                  <a:srgbClr val="006699"/>
                </a:solidFill>
              </a:rPr>
              <a:t>木器涂料特点及优势</a:t>
            </a:r>
            <a:endParaRPr lang="en-us" sz="3200" b="1">
              <a:solidFill>
                <a:srgbClr val="006699"/>
              </a:solidFill>
            </a:endParaRPr>
          </a:p>
        </p:txBody>
      </p:sp>
      <p:sp>
        <p:nvSpPr>
          <p:cNvPr id="3" name="矩形 2"/>
          <p:cNvSpPr>
            <a:extLst>
              <a:ext uri="smNativeData">
                <pr:smNativeData xmlns:pr="pr" val="SMDATA_12_N+qCW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CxxqAMAAAAEAAAAAAAAAAAAAAAAAAAAAAAAAAeAAAAaAAAAAAAAAAAAAAAAAAAAAAAAAAAAAAAECcAABAnAAAAAAAAAAAAAAAAAAAAAAAAAAAAAAAAAAAAAAAAAAAAABQAAAAAAAAAwMD/AAAAAABkAAAAMgAAAAAAAABkAAAAAAAAAH9/fwAKAAAAHwAAAFQAAAD///8A////AQAAAAAAAAAAAAAAAAAAAAAAAAAAAAAAAAAAAAAAAAAAAAAAAH9/fwCAgIADzMzMAMDA/wB/f38AAAAAAAAAAAAAAAAAAAAAAAAAAAAhAAAAGAAAABQAAADlAQAAyAoAAKs1AACrJQAAAAAAAA=="/>
              </a:ext>
            </a:extLst>
          </p:cNvSpPr>
          <p:nvPr/>
        </p:nvSpPr>
        <p:spPr>
          <a:xfrm>
            <a:off x="307975" y="1752600"/>
            <a:ext cx="8416290" cy="43707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The best unique wood protective products with high performance </a:t>
            </a:r>
            <a:endParaRPr lang="en-us" sz="20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    </a:t>
            </a:r>
            <a:r>
              <a:rPr lang="zh-cn" sz="2000" b="1">
                <a:solidFill>
                  <a:srgbClr val="006699"/>
                </a:solidFill>
              </a:rPr>
              <a:t>产品有针对性、高性能、品质稳定</a:t>
            </a:r>
            <a:endParaRPr lang="en-us" sz="20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endParaRPr lang="en-us" sz="20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Wide product range in many technologies base on global platform</a:t>
            </a:r>
            <a:endParaRPr lang="en-us" sz="20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   We also have the best control on formula version and product code</a:t>
            </a:r>
            <a:endParaRPr lang="en-us" sz="20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zh-cn" sz="2000" b="1">
                <a:solidFill>
                  <a:srgbClr val="006699"/>
                </a:solidFill>
              </a:rPr>
              <a:t>  有全球统一的技术平台，有不同应用和技术类型的全套涂料体系满足各种性能  要求</a:t>
            </a:r>
            <a:r>
              <a:rPr lang="en-us" sz="2000" b="1">
                <a:solidFill>
                  <a:srgbClr val="006699"/>
                </a:solidFill>
              </a:rPr>
              <a:t>.</a:t>
            </a:r>
            <a:r>
              <a:rPr lang="zh-cn" sz="2000" b="1">
                <a:solidFill>
                  <a:srgbClr val="006699"/>
                </a:solidFill>
              </a:rPr>
              <a:t>同时有严格的配方版本和产品编号控制系统。</a:t>
            </a:r>
            <a:endParaRPr lang="zh-cn" sz="20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endParaRPr lang="en-us" sz="20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Reliable customer service and experienced technical support</a:t>
            </a:r>
            <a:endParaRPr lang="en-us" sz="20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zh-cn" sz="2000" b="1">
                <a:solidFill>
                  <a:srgbClr val="006699"/>
                </a:solidFill>
              </a:rPr>
              <a:t>  可信赖的客户服务和专业的技术支持</a:t>
            </a:r>
            <a:endParaRPr lang="en-us" sz="20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endParaRPr lang="en-us" sz="20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Compliance with environmental regulations</a:t>
            </a:r>
            <a:endParaRPr lang="en-us" sz="20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   </a:t>
            </a:r>
            <a:r>
              <a:rPr lang="zh-cn" sz="2000" b="1">
                <a:solidFill>
                  <a:srgbClr val="006699"/>
                </a:solidFill>
              </a:rPr>
              <a:t>完全能够通过相关的环境安全健康要求</a:t>
            </a:r>
            <a:endParaRPr lang="zh-cn" sz="20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endParaRPr lang="en-us" sz="1800" b="1">
              <a:solidFill>
                <a:srgbClr val="000000"/>
              </a:solidFill>
              <a:latin typeface="Arial" pitchFamily="2" charset="0"/>
              <a:ea typeface="宋体" pitchFamily="0" charset="134"/>
              <a:cs typeface="Arial Narrow" pitchFamily="2" charset="0"/>
            </a:endParaRPr>
          </a:p>
        </p:txBody>
      </p:sp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>
                <a:solidFill>
                  <a:srgbClr val="01637F"/>
                </a:solidFill>
              </a:defRPr>
            </a:pPr>
            <a:r>
              <a:rPr lang="en-us" sz="3200" b="1">
                <a:solidFill>
                  <a:srgbClr val="006699"/>
                </a:solidFill>
              </a:rPr>
              <a:t>PPG Industries, Inc </a:t>
            </a:r>
            <a:br>
              <a:rPr lang="en-us" sz="3200" b="1">
                <a:solidFill>
                  <a:srgbClr val="006699"/>
                </a:solidFill>
              </a:rPr>
            </a:br>
            <a:r>
              <a:rPr lang="en-us" sz="3200" b="1">
                <a:solidFill>
                  <a:srgbClr val="006699"/>
                </a:solidFill>
              </a:rPr>
              <a:t>PPG</a:t>
            </a:r>
            <a:r>
              <a:rPr lang="zh-cn" sz="3200" b="1">
                <a:solidFill>
                  <a:srgbClr val="006699"/>
                </a:solidFill>
              </a:rPr>
              <a:t>工业公司</a:t>
            </a:r>
            <a:endParaRPr lang="en-us" sz="3200" b="1">
              <a:solidFill>
                <a:srgbClr val="006699"/>
              </a:solidFill>
            </a:endParaRPr>
          </a:p>
        </p:txBody>
      </p:sp>
      <p:sp>
        <p:nvSpPr>
          <p:cNvPr id="3" name="内容占位符 2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oAgAAcAgAAJg0AACgIwAAAAAAAA=="/>
              </a:ext>
            </a:extLst>
          </p:cNvSpPr>
          <p:nvPr>
            <p:ph type="body" idx="1"/>
          </p:nvPr>
        </p:nvSpPr>
        <p:spPr>
          <a:xfrm>
            <a:off x="472440" y="1371600"/>
            <a:ext cx="8077200" cy="4419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ClrTx/>
              <a:defRPr lang="en-us">
                <a:solidFill>
                  <a:srgbClr val="3D8D94"/>
                </a:solidFill>
              </a:defRPr>
            </a:pPr>
            <a:r>
              <a:rPr lang="en-us" sz="2400">
                <a:solidFill>
                  <a:srgbClr val="006699"/>
                </a:solidFill>
              </a:rPr>
              <a:t>World leading supplier of coatings, glass, fiber glass,  optical products and specialty products </a:t>
            </a:r>
            <a:r>
              <a:rPr lang="zh-cn" sz="2400">
                <a:solidFill>
                  <a:srgbClr val="006699"/>
                </a:solidFill>
              </a:rPr>
              <a:t>全球领先的涂料、玻璃、玻璃纤维、光学产品和特种产品的生产商和供应商</a:t>
            </a:r>
            <a:endParaRPr lang="zh-cn" sz="2400">
              <a:solidFill>
                <a:srgbClr val="006699"/>
              </a:solidFill>
            </a:endParaRPr>
          </a:p>
          <a:p>
            <a:pPr>
              <a:spcBef>
                <a:spcPts val="0"/>
              </a:spcBef>
              <a:buClrTx/>
              <a:defRPr lang="en-us">
                <a:solidFill>
                  <a:srgbClr val="3D8D94"/>
                </a:solidFill>
              </a:defRPr>
            </a:pPr>
            <a:r>
              <a:rPr lang="en-us" sz="2400">
                <a:solidFill>
                  <a:srgbClr val="006699"/>
                </a:solidFill>
              </a:rPr>
              <a:t>Founded in 1883 </a:t>
            </a:r>
            <a:r>
              <a:rPr lang="zh-cn" sz="2400">
                <a:solidFill>
                  <a:srgbClr val="006699"/>
                </a:solidFill>
              </a:rPr>
              <a:t>成立于</a:t>
            </a:r>
            <a:r>
              <a:rPr lang="en-us" sz="2400">
                <a:solidFill>
                  <a:srgbClr val="006699"/>
                </a:solidFill>
              </a:rPr>
              <a:t>1883</a:t>
            </a:r>
            <a:r>
              <a:rPr lang="zh-cn" sz="2400">
                <a:solidFill>
                  <a:srgbClr val="006699"/>
                </a:solidFill>
              </a:rPr>
              <a:t>年</a:t>
            </a:r>
            <a:endParaRPr lang="zh-cn" sz="2400">
              <a:solidFill>
                <a:srgbClr val="006699"/>
              </a:solidFill>
            </a:endParaRPr>
          </a:p>
          <a:p>
            <a:pPr>
              <a:spcBef>
                <a:spcPts val="0"/>
              </a:spcBef>
              <a:buClrTx/>
              <a:defRPr lang="en-us">
                <a:solidFill>
                  <a:srgbClr val="3D8D94"/>
                </a:solidFill>
              </a:defRPr>
            </a:pPr>
            <a:r>
              <a:rPr lang="en-us" sz="2400">
                <a:solidFill>
                  <a:srgbClr val="006699"/>
                </a:solidFill>
              </a:rPr>
              <a:t>Global headquarter located in Pittsburgh, USA </a:t>
            </a:r>
            <a:r>
              <a:rPr lang="zh-cn" sz="2400">
                <a:solidFill>
                  <a:srgbClr val="006699"/>
                </a:solidFill>
              </a:rPr>
              <a:t>总部位于美国宾夕法尼亚州匹兹堡市</a:t>
            </a:r>
            <a:endParaRPr lang="zh-cn" sz="2400">
              <a:solidFill>
                <a:srgbClr val="006699"/>
              </a:solidFill>
            </a:endParaRPr>
          </a:p>
          <a:p>
            <a:pPr>
              <a:spcBef>
                <a:spcPts val="0"/>
              </a:spcBef>
              <a:buClrTx/>
              <a:defRPr lang="en-us">
                <a:solidFill>
                  <a:srgbClr val="3D8D94"/>
                </a:solidFill>
              </a:defRPr>
            </a:pPr>
            <a:r>
              <a:rPr lang="en-us" sz="2400">
                <a:solidFill>
                  <a:srgbClr val="006699"/>
                </a:solidFill>
              </a:rPr>
              <a:t>Ranked on the Fortune 500 for 60 years since 1955 </a:t>
            </a:r>
            <a:r>
              <a:rPr lang="zh-cn" sz="2400">
                <a:solidFill>
                  <a:srgbClr val="006699"/>
                </a:solidFill>
              </a:rPr>
              <a:t>从</a:t>
            </a:r>
            <a:r>
              <a:rPr lang="en-us" sz="2400">
                <a:solidFill>
                  <a:srgbClr val="006699"/>
                </a:solidFill>
              </a:rPr>
              <a:t>1955</a:t>
            </a:r>
            <a:r>
              <a:rPr lang="zh-cn" sz="2400">
                <a:solidFill>
                  <a:srgbClr val="006699"/>
                </a:solidFill>
              </a:rPr>
              <a:t>年开始，连续</a:t>
            </a:r>
            <a:r>
              <a:rPr lang="en-us" sz="2400">
                <a:solidFill>
                  <a:srgbClr val="006699"/>
                </a:solidFill>
              </a:rPr>
              <a:t>60</a:t>
            </a:r>
            <a:r>
              <a:rPr lang="zh-cn" sz="2400">
                <a:solidFill>
                  <a:srgbClr val="006699"/>
                </a:solidFill>
              </a:rPr>
              <a:t>年位列美国财富</a:t>
            </a:r>
            <a:r>
              <a:rPr lang="en-us" sz="2400">
                <a:solidFill>
                  <a:srgbClr val="006699"/>
                </a:solidFill>
              </a:rPr>
              <a:t>500</a:t>
            </a:r>
            <a:r>
              <a:rPr lang="zh-cn" sz="2400">
                <a:solidFill>
                  <a:srgbClr val="006699"/>
                </a:solidFill>
              </a:rPr>
              <a:t>强</a:t>
            </a:r>
            <a:endParaRPr lang="en-us" sz="2400">
              <a:solidFill>
                <a:srgbClr val="006699"/>
              </a:solidFill>
            </a:endParaRPr>
          </a:p>
          <a:p>
            <a:pPr marL="0" indent="0">
              <a:spcBef>
                <a:spcPts val="0"/>
              </a:spcBef>
              <a:buNone/>
              <a:defRPr lang="en-us">
                <a:solidFill>
                  <a:srgbClr val="3D8D94"/>
                </a:solidFill>
              </a:defRPr>
            </a:pPr>
            <a:r>
              <a:rPr lang="en-us" sz="2400">
                <a:solidFill>
                  <a:srgbClr val="006699"/>
                </a:solidFill>
              </a:rPr>
              <a:t>     (2014</a:t>
            </a:r>
            <a:r>
              <a:rPr lang="zh-cn" sz="2400">
                <a:solidFill>
                  <a:srgbClr val="006699"/>
                </a:solidFill>
              </a:rPr>
              <a:t>年</a:t>
            </a:r>
            <a:r>
              <a:rPr lang="en-us" sz="2400">
                <a:solidFill>
                  <a:srgbClr val="006699"/>
                </a:solidFill>
              </a:rPr>
              <a:t>:PPG #170)</a:t>
            </a:r>
            <a:endParaRPr lang="zh-cn" sz="2400">
              <a:solidFill>
                <a:srgbClr val="006699"/>
              </a:solidFill>
            </a:endParaRPr>
          </a:p>
          <a:p>
            <a:pPr marL="0" indent="0">
              <a:buNone/>
              <a:defRPr lang="en-us">
                <a:solidFill>
                  <a:srgbClr val="3D8D94"/>
                </a:solidFill>
              </a:defRPr>
            </a:pPr>
            <a:endParaRPr lang="zh-cn">
              <a:latin typeface="宋体" pitchFamily="0" charset="134"/>
              <a:ea typeface="宋体" pitchFamily="0" charset="134"/>
              <a:cs typeface="Arial Narrow" pitchFamily="2" charset="0"/>
            </a:endParaRPr>
          </a:p>
        </p:txBody>
      </p:sp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>
            <a:extLst>
              <a:ext uri="smNativeData">
                <pr:smNativeData xmlns:pr="pr" val="SMDATA_12_N+qCWRMAAAAlAAAAZAAAAE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ilAVgMAAAAEAAAAAAAAAAAAAAAAAAAAAAAAAAeAAAAaAAAAAAAAAAAAAAAAAAAAAAAAAAAAAAAECcAABAnAAAAAAAAAAAAAAAAAAAAAAAAAAAAAAAAAAAAAAAAAAAAABQAAAAAAAAAwMD/AAAAAABkAAAAMgAAAAAAAABkAAAAAAAAAH9/fwAKAAAAHwAAAFQAAAC74OMF////AQAAAAAAAAAAAAAAAAAAAAAAAAAAAAAAAAAAAAAAAAAAAAAAAH9/fwCAgIADzMzMAMDA/wB/f38AAAAAAAAAAAAAAAAAAAAAAAAAAAAhAAAAGAAAABQAAADgAQAAaAEAAKs1AAAICAAAAAAAAA=="/>
              </a:ext>
            </a:extLst>
          </p:cNvSpPr>
          <p:nvPr/>
        </p:nvSpPr>
        <p:spPr>
          <a:xfrm>
            <a:off x="304800" y="228600"/>
            <a:ext cx="8419465" cy="10769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3200" b="1">
                <a:solidFill>
                  <a:srgbClr val="006699"/>
                </a:solidFill>
              </a:rPr>
              <a:t>PPG Wood Coating Character and Advantages </a:t>
            </a:r>
            <a:br>
              <a:rPr lang="en-us" sz="3200" b="1">
                <a:solidFill>
                  <a:srgbClr val="006699"/>
                </a:solidFill>
              </a:rPr>
            </a:br>
            <a:r>
              <a:rPr lang="en-us" sz="3200" b="1">
                <a:solidFill>
                  <a:srgbClr val="006699"/>
                </a:solidFill>
              </a:rPr>
              <a:t>PPG</a:t>
            </a:r>
            <a:r>
              <a:rPr lang="zh-cn" sz="3200" b="1">
                <a:solidFill>
                  <a:srgbClr val="006699"/>
                </a:solidFill>
              </a:rPr>
              <a:t>木器涂料特点及优势</a:t>
            </a:r>
            <a:endParaRPr lang="en-us" sz="3200" b="1">
              <a:solidFill>
                <a:srgbClr val="006699"/>
              </a:solidFill>
            </a:endParaRPr>
          </a:p>
        </p:txBody>
      </p:sp>
      <p:sp>
        <p:nvSpPr>
          <p:cNvPr id="3" name="矩形 2"/>
          <p:cNvSpPr>
            <a:extLst>
              <a:ext uri="smNativeData">
                <pr:smNativeData xmlns:pr="pr" val="SMDATA_12_N+qCW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hni8QMAAAAEAAAAAAAAAAAAAAAAAAAAAAAAAAeAAAAaAAAAAAAAAAAAAAAAAAAAAAAAAAAAAAAECcAABAnAAAAAAAAAAAAAAAAAAAAAAAAAAAAAAAAAAAAAAAAAAAAABQAAAAAAAAAwMD/AAAAAABkAAAAMgAAAAAAAABkAAAAAAAAAH9/fwAKAAAAHwAAAFQAAAD///8A////AQAAAAAAAAAAAAAAAAAAAAAAAAAAAAAAAAAAAAAAAAAAAAAAAH9/fwCAgIADzMzMAMDA/wB/f38AAAAAAAAAAAAAAAAAAAAAAAAAAAAhAAAAGAAAABQAAACrAQAA6AgAAHE1AABBJgAAAAAAAA=="/>
              </a:ext>
            </a:extLst>
          </p:cNvSpPr>
          <p:nvPr/>
        </p:nvSpPr>
        <p:spPr>
          <a:xfrm>
            <a:off x="271145" y="1447800"/>
            <a:ext cx="8416290" cy="47707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pt-br" sz="2000" b="1">
                <a:solidFill>
                  <a:srgbClr val="006699"/>
                </a:solidFill>
              </a:rPr>
              <a:t>Complience with environmental regulations, our EHS compliance and certifications of PPG Tianjin Plant include</a:t>
            </a:r>
            <a:r>
              <a:rPr lang="zh-cn" sz="2000" b="1">
                <a:solidFill>
                  <a:srgbClr val="006699"/>
                </a:solidFill>
              </a:rPr>
              <a:t>：</a:t>
            </a:r>
            <a:endParaRPr lang="zh-cn" sz="20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zh-cn" sz="2000" b="1">
                <a:solidFill>
                  <a:srgbClr val="006699"/>
                </a:solidFill>
              </a:rPr>
              <a:t>完全能够通过相关的环境安全健康要求，我们的产品安全符合性和</a:t>
            </a:r>
            <a:r>
              <a:rPr lang="pt-br" sz="2000" b="1">
                <a:solidFill>
                  <a:srgbClr val="006699"/>
                </a:solidFill>
              </a:rPr>
              <a:t>PPG</a:t>
            </a:r>
            <a:r>
              <a:rPr lang="zh-cn" sz="2000" b="1">
                <a:solidFill>
                  <a:srgbClr val="006699"/>
                </a:solidFill>
              </a:rPr>
              <a:t>天津工厂所通过的产品和体系的认证包括：</a:t>
            </a:r>
            <a:endParaRPr lang="en-us" sz="2000" b="1">
              <a:solidFill>
                <a:srgbClr val="006699"/>
              </a:solidFill>
            </a:endParaRPr>
          </a:p>
          <a:p>
            <a:pPr lvl="1" marL="8001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ISO 14001</a:t>
            </a:r>
            <a:endParaRPr lang="en-us" sz="2000" b="1">
              <a:solidFill>
                <a:srgbClr val="006699"/>
              </a:solidFill>
            </a:endParaRPr>
          </a:p>
          <a:p>
            <a:pPr lvl="1" marL="45720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      The best and strict certification for Automotive</a:t>
            </a:r>
            <a:endParaRPr lang="en-us" sz="2000" b="1">
              <a:solidFill>
                <a:srgbClr val="006699"/>
              </a:solidFill>
            </a:endParaRPr>
          </a:p>
          <a:p>
            <a:pPr lvl="1" marL="45720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endParaRPr lang="en-us" sz="2000" b="1">
              <a:solidFill>
                <a:srgbClr val="006699"/>
              </a:solidFill>
            </a:endParaRPr>
          </a:p>
          <a:p>
            <a:pPr lvl="1" marL="8001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GB 18581-2001	</a:t>
            </a:r>
            <a:endParaRPr lang="en-us" sz="2000" b="1">
              <a:solidFill>
                <a:srgbClr val="006699"/>
              </a:solidFill>
            </a:endParaRPr>
          </a:p>
          <a:p>
            <a:pPr lvl="1" marL="45720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      Limit of harmful substances of solvent-base coatings for woodenware</a:t>
            </a:r>
            <a:endParaRPr lang="en-us" sz="2000" b="1">
              <a:solidFill>
                <a:srgbClr val="006699"/>
              </a:solidFill>
            </a:endParaRPr>
          </a:p>
          <a:p>
            <a:pPr lvl="1" marL="45720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Tx/>
              <a:buFontTx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endParaRPr lang="en-us" sz="2000" b="1">
              <a:solidFill>
                <a:srgbClr val="006699"/>
              </a:solidFill>
            </a:endParaRPr>
          </a:p>
          <a:p>
            <a:pPr lvl="1" marL="45720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    GB 18584-2001	 </a:t>
            </a:r>
            <a:endParaRPr lang="en-us" sz="2000" b="1">
              <a:solidFill>
                <a:srgbClr val="006699"/>
              </a:solidFill>
            </a:endParaRPr>
          </a:p>
          <a:p>
            <a:pPr lvl="1" marL="45720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      Limit of harmful substances of wood furniture </a:t>
            </a:r>
            <a:endParaRPr lang="en-us" sz="2000" b="1">
              <a:solidFill>
                <a:srgbClr val="006699"/>
              </a:solidFill>
            </a:endParaRPr>
          </a:p>
          <a:p>
            <a:pPr lvl="1" marL="45720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Tx/>
              <a:buFontTx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endParaRPr lang="en-us" sz="2000" b="1">
              <a:solidFill>
                <a:srgbClr val="006699"/>
              </a:solidFill>
            </a:endParaRPr>
          </a:p>
          <a:p>
            <a:pPr lvl="1" marL="8001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RoHS 2002/95/EC 	 </a:t>
            </a:r>
            <a:endParaRPr lang="en-us" sz="2000" b="1">
              <a:solidFill>
                <a:srgbClr val="006699"/>
              </a:solidFill>
            </a:endParaRPr>
          </a:p>
          <a:p>
            <a:pPr lvl="1" marL="45720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      Restrict 6 substances Pb, Hg, Cd, Cr(VI), PBB and PBDE</a:t>
            </a:r>
            <a:endParaRPr lang="en-us" sz="2000" b="1">
              <a:solidFill>
                <a:srgbClr val="006699"/>
              </a:solidFill>
            </a:endParaRPr>
          </a:p>
          <a:p>
            <a:pPr lvl="1" marL="45720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Tx/>
              <a:buFontTx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endParaRPr lang="en-us" sz="2000" b="1">
              <a:solidFill>
                <a:srgbClr val="006699"/>
              </a:solidFill>
            </a:endParaRPr>
          </a:p>
          <a:p>
            <a:pPr lvl="1" marL="800100" marR="0" indent="-34290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REACH Regulation 1907/2006/EC 	</a:t>
            </a:r>
            <a:endParaRPr lang="en-us" sz="2000" b="1">
              <a:solidFill>
                <a:srgbClr val="006699"/>
              </a:solidFill>
            </a:endParaRPr>
          </a:p>
          <a:p>
            <a:pPr lvl="1" marL="45720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      Restrict 15 SVHC</a:t>
            </a:r>
            <a:endParaRPr lang="en-us" sz="2000" b="1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Nl11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gAQAA8AAAAIA0AAD4BwAAAAAAAA=="/>
              </a:ext>
            </a:extLst>
          </p:cNvSpPr>
          <p:nvPr>
            <p:ph type="title"/>
          </p:nvPr>
        </p:nvSpPr>
        <p:spPr>
          <a:xfrm>
            <a:off x="304800" y="15240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>
                <a:solidFill>
                  <a:srgbClr val="01637F"/>
                </a:solidFill>
              </a:defRPr>
            </a:pPr>
            <a:r>
              <a:rPr lang="en-us" sz="3600" b="1">
                <a:solidFill>
                  <a:srgbClr val="006699"/>
                </a:solidFill>
              </a:rPr>
              <a:t>PPG Team</a:t>
            </a:r>
            <a:endParaRPr lang="en-us" sz="2800" b="1">
              <a:solidFill>
                <a:srgbClr val="006699"/>
              </a:solidFill>
            </a:endParaRPr>
          </a:p>
        </p:txBody>
      </p:sp>
      <p:sp>
        <p:nvSpPr>
          <p:cNvPr id="3" name="Rectangle 2"/>
          <p:cNvSpPr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ujcWY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4AgAA6gYAAMg3AABgJwAAAAAAAA=="/>
              </a:ext>
            </a:extLst>
          </p:cNvSpPr>
          <p:nvPr/>
        </p:nvSpPr>
        <p:spPr>
          <a:xfrm>
            <a:off x="482600" y="1123950"/>
            <a:ext cx="8585200" cy="52768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37F"/>
              </a:buClr>
              <a:buSzTx/>
              <a:buFont typeface="Wingdings" pitchFamily="0" charset="2"/>
              <a:buChar char="Ø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“Focus-on-customer” culture</a:t>
            </a:r>
            <a:endParaRPr lang="en-us" b="1">
              <a:solidFill>
                <a:srgbClr val="006699"/>
              </a:solidFill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37F"/>
              </a:buClr>
              <a:buSzTx/>
              <a:buFont typeface="Wingdings" pitchFamily="0" charset="2"/>
              <a:buChar char="Ø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Offer best technical service</a:t>
            </a:r>
            <a:endParaRPr lang="en-us" b="1">
              <a:solidFill>
                <a:srgbClr val="006699"/>
              </a:solidFill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37F"/>
              </a:buClr>
              <a:buSzTx/>
              <a:buFont typeface="Wingdings" pitchFamily="0" charset="2"/>
              <a:buChar char="Ø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Total operation cost effective</a:t>
            </a:r>
            <a:endParaRPr lang="en-us" b="1">
              <a:solidFill>
                <a:srgbClr val="006699"/>
              </a:solidFill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37F"/>
              </a:buClr>
              <a:buSzTx/>
              <a:buFont typeface="Wingdings" pitchFamily="0" charset="2"/>
              <a:buChar char="Ø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Build the professional TSR team &amp; responsibilities</a:t>
            </a:r>
            <a:endParaRPr lang="en-us" b="1">
              <a:solidFill>
                <a:srgbClr val="006699"/>
              </a:solidFill>
            </a:endParaRPr>
          </a:p>
          <a:p>
            <a:pPr lvl="1" marL="739775" marR="0" indent="-342900" algn="l" defTabSz="91440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92D050"/>
              </a:buClr>
              <a:buSzTx/>
              <a:buFont typeface="Arial" pitchFamily="2" charset="0"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1600" b="1">
                <a:solidFill>
                  <a:srgbClr val="006699"/>
                </a:solidFill>
              </a:rPr>
              <a:t>Co-work with customer to manager paint materials. </a:t>
            </a:r>
            <a:endParaRPr lang="en-us" sz="1600" b="1">
              <a:solidFill>
                <a:srgbClr val="006699"/>
              </a:solidFill>
            </a:endParaRPr>
          </a:p>
          <a:p>
            <a:pPr lvl="1" marL="739775" marR="0" indent="-342900" algn="l" defTabSz="91440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92D050"/>
              </a:buClr>
              <a:buSzTx/>
              <a:buFont typeface="Arial" pitchFamily="2" charset="0"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1600" b="1">
                <a:solidFill>
                  <a:srgbClr val="006699"/>
                </a:solidFill>
              </a:rPr>
              <a:t>Quality checks &amp; Improvement</a:t>
            </a:r>
            <a:r>
              <a:rPr lang="zh-cn" sz="1600" b="1">
                <a:solidFill>
                  <a:srgbClr val="006699"/>
                </a:solidFill>
              </a:rPr>
              <a:t>.</a:t>
            </a:r>
            <a:endParaRPr lang="zh-cn" sz="1600" b="1">
              <a:solidFill>
                <a:srgbClr val="006699"/>
              </a:solidFill>
            </a:endParaRPr>
          </a:p>
          <a:p>
            <a:pPr lvl="1" marL="739775" marR="0" indent="-342900" algn="l" defTabSz="91440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92D050"/>
              </a:buClr>
              <a:buSzTx/>
              <a:buFont typeface="Arial" pitchFamily="2" charset="0"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1600" b="1">
                <a:solidFill>
                  <a:srgbClr val="006699"/>
                </a:solidFill>
              </a:rPr>
              <a:t>Trouble shooting &amp; Problem solving.</a:t>
            </a:r>
            <a:endParaRPr lang="en-us" sz="1600" b="1">
              <a:solidFill>
                <a:srgbClr val="006699"/>
              </a:solidFill>
            </a:endParaRPr>
          </a:p>
          <a:p>
            <a:pPr lvl="1" marL="739775" marR="0" indent="-342900" algn="l" defTabSz="91440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92D050"/>
              </a:buClr>
              <a:buSzTx/>
              <a:buFont typeface="Arial" pitchFamily="2" charset="0"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1600" b="1">
                <a:solidFill>
                  <a:srgbClr val="006699"/>
                </a:solidFill>
              </a:rPr>
              <a:t>Periodically having a meeting with customer to trace continuous improvement.</a:t>
            </a:r>
            <a:endParaRPr lang="en-us" sz="1600" b="1">
              <a:solidFill>
                <a:srgbClr val="006699"/>
              </a:solidFill>
            </a:endParaRPr>
          </a:p>
          <a:p>
            <a:pPr lvl="1" marL="739775" marR="0" indent="-342900" algn="l" defTabSz="91440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92D050"/>
              </a:buClr>
              <a:buSzTx/>
              <a:buFont typeface="Arial" pitchFamily="2" charset="0"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1600" b="1">
                <a:solidFill>
                  <a:srgbClr val="006699"/>
                </a:solidFill>
              </a:rPr>
              <a:t>Technical Training. </a:t>
            </a:r>
            <a:endParaRPr lang="en-us" sz="1600" b="1">
              <a:solidFill>
                <a:srgbClr val="006699"/>
              </a:solidFill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rgbClr val="01637F"/>
              </a:buClr>
              <a:buSzTx/>
              <a:buFont typeface="Wingdings" pitchFamily="0" charset="2"/>
              <a:buChar char="Ø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PPG Commit to quickly respond and feedback to customers’ request in 24 H</a:t>
            </a:r>
            <a:endParaRPr lang="en-us" b="1">
              <a:solidFill>
                <a:srgbClr val="006699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1" marL="739775" marR="0" indent="-342900" algn="l" defTabSz="91440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76B531"/>
              </a:buClr>
              <a:buSzTx/>
              <a:buFont typeface="Arial" pitchFamily="2" charset="0"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1600" b="1">
                <a:solidFill>
                  <a:srgbClr val="006699"/>
                </a:solidFill>
              </a:rPr>
              <a:t>Orders response in 24H</a:t>
            </a:r>
            <a:endParaRPr lang="en-us" sz="1600" b="1">
              <a:solidFill>
                <a:srgbClr val="006699"/>
              </a:solidFill>
            </a:endParaRPr>
          </a:p>
          <a:p>
            <a:pPr lvl="1" marL="739775" marR="0" indent="-342900" algn="l" defTabSz="91440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76B531"/>
              </a:buClr>
              <a:buSzTx/>
              <a:buFont typeface="Arial" pitchFamily="2" charset="0"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1600" b="1">
                <a:solidFill>
                  <a:srgbClr val="006699"/>
                </a:solidFill>
              </a:rPr>
              <a:t>Trouble-shooting. TSSR to be on line in 24H to fix the issue</a:t>
            </a:r>
            <a:endParaRPr lang="en-us" sz="1600" b="1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qo/w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gAQAA8AAAAIA0AAD4BwAAAAAAAA=="/>
              </a:ext>
            </a:extLst>
          </p:cNvSpPr>
          <p:nvPr>
            <p:ph type="title"/>
          </p:nvPr>
        </p:nvSpPr>
        <p:spPr>
          <a:xfrm>
            <a:off x="304800" y="15240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>
                <a:solidFill>
                  <a:srgbClr val="01637F"/>
                </a:solidFill>
              </a:defRPr>
            </a:pPr>
            <a:r>
              <a:rPr lang="en-us" sz="3600" b="1"/>
              <a:t>PPG Team</a:t>
            </a:r>
            <a:endParaRPr lang="en-us" sz="3600" b="1"/>
          </a:p>
        </p:txBody>
      </p:sp>
      <p:sp>
        <p:nvSpPr>
          <p:cNvPr id="3" name="Rectangle 2"/>
          <p:cNvSpPr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ORXLo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4AgAA2gcAAMg3AADIKAAAAAAAAA=="/>
              </a:ext>
            </a:extLst>
          </p:cNvSpPr>
          <p:nvPr/>
        </p:nvSpPr>
        <p:spPr>
          <a:xfrm>
            <a:off x="482600" y="1276350"/>
            <a:ext cx="8585200" cy="53530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342900" marR="0" indent="-34290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37F"/>
              </a:buClr>
              <a:buSzTx/>
              <a:buFont typeface="Wingdings" pitchFamily="0" charset="2"/>
              <a:buChar char="Ø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Professional launch team specifically dedicated to successful product launch and troubleshooting</a:t>
            </a:r>
            <a:endParaRPr lang="en-us" b="1">
              <a:solidFill>
                <a:srgbClr val="006699"/>
              </a:solidFill>
            </a:endParaRPr>
          </a:p>
          <a:p>
            <a:pPr lvl="1" marL="739775" marR="0" indent="-342900" algn="l" defTabSz="91440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76B531"/>
              </a:buClr>
              <a:buSzTx/>
              <a:buFont typeface="Arial" pitchFamily="2" charset="0"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1600" b="1">
                <a:solidFill>
                  <a:srgbClr val="006699"/>
                </a:solidFill>
              </a:rPr>
              <a:t>Line survey </a:t>
            </a:r>
            <a:endParaRPr lang="en-us" sz="1600" b="1">
              <a:solidFill>
                <a:srgbClr val="006699"/>
              </a:solidFill>
            </a:endParaRPr>
          </a:p>
          <a:p>
            <a:pPr lvl="1" marL="739775" marR="0" indent="-342900" algn="l" defTabSz="91440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76B531"/>
              </a:buClr>
              <a:buSzTx/>
              <a:buFont typeface="Arial" pitchFamily="2" charset="0"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1600" b="1">
                <a:solidFill>
                  <a:srgbClr val="006699"/>
                </a:solidFill>
              </a:rPr>
              <a:t>Pre-trial in lab per Secure Launch Process</a:t>
            </a:r>
            <a:endParaRPr lang="en-us" sz="1600" b="1">
              <a:solidFill>
                <a:srgbClr val="006699"/>
              </a:solidFill>
            </a:endParaRPr>
          </a:p>
          <a:p>
            <a:pPr lvl="1" marL="739775" marR="0" indent="-342900" algn="l" defTabSz="91440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76B531"/>
              </a:buClr>
              <a:buSzTx/>
              <a:buFont typeface="Arial" pitchFamily="2" charset="0"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1600" b="1">
                <a:solidFill>
                  <a:srgbClr val="006699"/>
                </a:solidFill>
              </a:rPr>
              <a:t>Trials. We can improve the line trail successful ratio</a:t>
            </a:r>
            <a:endParaRPr lang="en-us" sz="1600" b="1">
              <a:solidFill>
                <a:srgbClr val="006699"/>
              </a:solidFill>
            </a:endParaRPr>
          </a:p>
          <a:p>
            <a:pPr marL="342900" marR="0" indent="-342900" algn="l" defTabSz="914400">
              <a:lnSpc>
                <a:spcPct val="90000"/>
              </a:lnSpc>
              <a:spcBef>
                <a:spcPts val="575"/>
              </a:spcBef>
              <a:spcAft>
                <a:spcPts val="0"/>
              </a:spcAft>
              <a:buClr>
                <a:srgbClr val="01637F"/>
              </a:buClr>
              <a:buSzTx/>
              <a:buFont typeface="Wingdings" pitchFamily="0" charset="2"/>
              <a:buChar char="Ø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Manufacture locations</a:t>
            </a:r>
            <a:endParaRPr lang="en-us" b="1">
              <a:solidFill>
                <a:srgbClr val="006699"/>
              </a:solidFill>
            </a:endParaRPr>
          </a:p>
          <a:p>
            <a:pPr lvl="1" marL="739775" marR="0" indent="-342900" algn="l" defTabSz="91440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76B531"/>
              </a:buClr>
              <a:buSzTx/>
              <a:buFont typeface="Arial" pitchFamily="2" charset="0"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1600" b="1">
                <a:solidFill>
                  <a:srgbClr val="006699"/>
                </a:solidFill>
              </a:rPr>
              <a:t>North/East/South manufacture location-TJ/SH/Guangdong  </a:t>
            </a:r>
            <a:endParaRPr lang="en-us" sz="1600" b="1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extLst>
              <a:ext uri="smNativeData">
                <pr:smNativeData xmlns:pr="pr" val="SMDATA_12_N+qCWRMAAAAlAAAAZAAAAA0A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nHP4U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QKAAAayYAAHA1AABZKQAAAAAAAA=="/>
              </a:ext>
            </a:extLst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/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fld id="{3F20A7F6-B8D2-7551-9C98-4E04E9D66A1B}" type="slidenum">
              <a:t/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3" name="Title 4"/>
          <p:cNvSpPr txBox="1">
            <a:spLocks noGrp="1" noChangeArrowheads="1"/>
            <a:extLst>
              <a:ext uri="smNativeData">
                <pr:smNativeData xmlns:pr="pr" val="SMDATA_12_N+qCWRMAAAAlAAAAEg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hvcYUMAAAAEAAAAAAAAAAAAAAAAAAAAAAAAAAeAAAAaAAAAAAAAAAAAAAAAAAAAAAAAAAAAAAAECcAABAnAAAAAAAAAAAAAAAAAAAAAAAAAAAAAAAAAAAAAAAAAAAAABQAAAAAAAAAwMD/AAAAAABkAAAAMgAAAAAAAABkAAAAAAAAAH9/fwAKAAAAHwAAAFQAAAD///8A////AQAAAAAAAAAAAAAAAAAAAAAAAAAAAAAAAAAAAAAAAAAAAAAAAH9/fwCAgIADzMzMAMDA/wB/f38AAAAAAAAAAAAAAAAAAAAAAAAAAAAhAAAAGAAAABQAAABYAgAASAMAAIA0AAAwDAAAAAAAAA=="/>
              </a:ext>
            </a:extLst>
          </p:cNvSpPr>
          <p:nvPr>
            <p:ph type="ctrTitle"/>
          </p:nvPr>
        </p:nvSpPr>
        <p:spPr>
          <a:xfrm>
            <a:off x="381000" y="533400"/>
            <a:ext cx="8153400" cy="1447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/>
            </a:pPr>
            <a:r>
              <a:rPr lang="en-us" sz="5800" b="1">
                <a:solidFill>
                  <a:srgbClr val="01637F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Value Added Service</a:t>
            </a:r>
            <a:endParaRPr lang="en-us" sz="5800" b="1">
              <a:solidFill>
                <a:srgbClr val="01637F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Y/Kq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gAQAAMAwAAOg1AACwIgAAAAAAAA=="/>
              </a:ext>
            </a:extLst>
          </p:cNvSpPr>
          <p:nvPr/>
        </p:nvSpPr>
        <p:spPr>
          <a:xfrm>
            <a:off x="304800" y="1981200"/>
            <a:ext cx="8458200" cy="3657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342900" marR="0" indent="-342900" algn="l" defTabSz="914400">
              <a:lnSpc>
                <a:spcPts val="312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3200" b="0" i="0" u="none" strike="noStrike" kern="1" spc="0" baseline="0">
                <a:solidFill>
                  <a:srgbClr val="993300"/>
                </a:solidFill>
                <a:effectLst/>
                <a:latin typeface="Calibri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600" b="1">
                <a:solidFill>
                  <a:srgbClr val="006699"/>
                </a:solidFill>
                <a:latin typeface="Arial" pitchFamily="2" charset="0"/>
                <a:ea typeface="Arial Narrow" pitchFamily="2" charset="0"/>
                <a:cs typeface="Arial" pitchFamily="2" charset="0"/>
              </a:rPr>
              <a:t>To leverage PPG global color styling expertise to help customer on color design</a:t>
            </a:r>
            <a:endParaRPr lang="en-us" sz="2600" b="1">
              <a:solidFill>
                <a:srgbClr val="006699"/>
              </a:solidFill>
              <a:latin typeface="Arial" pitchFamily="2" charset="0"/>
              <a:ea typeface="Arial Narrow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ts val="312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3200" b="0" i="0" u="none" strike="noStrike" kern="1" spc="0" baseline="0">
                <a:solidFill>
                  <a:srgbClr val="993300"/>
                </a:solidFill>
                <a:effectLst/>
                <a:latin typeface="Calibri" pitchFamily="2" charset="0"/>
                <a:ea typeface="Arial Narrow" pitchFamily="2" charset="0"/>
                <a:cs typeface="Arial Narrow" pitchFamily="2" charset="0"/>
              </a:defRPr>
            </a:pPr>
            <a:endParaRPr lang="en-us" sz="2600" b="1">
              <a:solidFill>
                <a:srgbClr val="006699"/>
              </a:solidFill>
              <a:latin typeface="Arial" pitchFamily="2" charset="0"/>
              <a:ea typeface="Arial Narrow" pitchFamily="2" charset="0"/>
              <a:cs typeface="Arial" pitchFamily="2" charset="0"/>
            </a:endParaRPr>
          </a:p>
          <a:p>
            <a:pPr marL="342900" marR="0" indent="-342900" algn="l" defTabSz="914400">
              <a:lnSpc>
                <a:spcPts val="312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3200" b="0" i="0" u="none" strike="noStrike" kern="1" spc="0" baseline="0">
                <a:solidFill>
                  <a:srgbClr val="993300"/>
                </a:solidFill>
                <a:effectLst/>
                <a:latin typeface="Calibri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600" b="1">
                <a:solidFill>
                  <a:srgbClr val="006699"/>
                </a:solidFill>
                <a:latin typeface="Arial" pitchFamily="2" charset="0"/>
                <a:ea typeface="宋体" pitchFamily="0" charset="134"/>
                <a:cs typeface="Arial" pitchFamily="2" charset="0"/>
              </a:rPr>
              <a:t>Technical service expertise helping customer control the applied cost and AMU at customer site</a:t>
            </a:r>
            <a:endParaRPr lang="en-us" sz="2600" b="1">
              <a:solidFill>
                <a:srgbClr val="006699"/>
              </a:solidFill>
              <a:latin typeface="Arial" pitchFamily="2" charset="0"/>
              <a:ea typeface="宋体" pitchFamily="0" charset="134"/>
              <a:cs typeface="Arial" pitchFamily="2" charset="0"/>
            </a:endParaRPr>
          </a:p>
          <a:p>
            <a:pPr marL="342900" marR="0" indent="-342900" algn="l" defTabSz="914400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3200" b="0" i="0" u="none" strike="noStrike" kern="1" spc="0" baseline="0">
                <a:solidFill>
                  <a:srgbClr val="993300"/>
                </a:solidFill>
                <a:effectLst/>
                <a:latin typeface="Calibri" pitchFamily="2" charset="0"/>
                <a:ea typeface="Arial Narrow" pitchFamily="2" charset="0"/>
                <a:cs typeface="Arial Narrow" pitchFamily="2" charset="0"/>
              </a:defRPr>
            </a:pPr>
            <a:endParaRPr lang="en-us" sz="2600" b="1">
              <a:solidFill>
                <a:srgbClr val="006699"/>
              </a:solidFill>
              <a:latin typeface="Arial" pitchFamily="2" charset="0"/>
              <a:ea typeface="宋体" pitchFamily="0" charset="134"/>
              <a:cs typeface="Arial" pitchFamily="2" charset="0"/>
            </a:endParaRPr>
          </a:p>
          <a:p>
            <a:pPr marL="342900" marR="0" indent="-342900" algn="l" defTabSz="914400">
              <a:lnSpc>
                <a:spcPts val="312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3200" b="0" i="0" u="none" strike="noStrike" kern="1" spc="0" baseline="0">
                <a:solidFill>
                  <a:srgbClr val="993300"/>
                </a:solidFill>
                <a:effectLst/>
                <a:latin typeface="Calibri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600" b="1">
                <a:solidFill>
                  <a:srgbClr val="006699"/>
                </a:solidFill>
                <a:latin typeface="Arial" pitchFamily="2" charset="0"/>
                <a:ea typeface="宋体" pitchFamily="0" charset="134"/>
                <a:cs typeface="Arial" pitchFamily="2" charset="0"/>
              </a:rPr>
              <a:t>Technical training and trouble shooting training  to customers regarding customer production line</a:t>
            </a:r>
            <a:endParaRPr lang="zh-cn" sz="2600" b="1">
              <a:solidFill>
                <a:srgbClr val="006699"/>
              </a:solidFill>
              <a:latin typeface="Arial" pitchFamily="2" charset="0"/>
              <a:ea typeface="宋体" pitchFamily="0" charset="134"/>
              <a:cs typeface="Arial" pitchFamily="2" charset="0"/>
            </a:endParaRPr>
          </a:p>
        </p:txBody>
      </p:sp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Projects\Annual Report\2010\Jpegs\Annual-Report-2010-cover.jpg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B/f38AgICAA8zMzADAwP8Af39/AAAAAAAAAAAAAAAAAP///wAAAAAAIQAAABgAAAAUAAAA8AAAAOABAAA8HgAAfic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52400" y="304800"/>
            <a:ext cx="4762500" cy="61150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grpSp>
        <p:nvGrpSpPr>
          <p:cNvPr id="3" name="Group 15"/>
          <p:cNvGrpSpPr>
            <a:extLst>
              <a:ext uri="smNativeData">
                <pr:smNativeData xmlns:pr="pr" val="SMDATA_6_N+qCWR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GA2AAAAAAAAQDgAAG4QAAAAAAAA"/>
              </a:ext>
            </a:extLst>
          </p:cNvGrpSpPr>
          <p:nvPr/>
        </p:nvGrpSpPr>
        <p:grpSpPr>
          <a:xfrm>
            <a:off x="8839200" y="0"/>
            <a:ext cx="304800" cy="2670810"/>
            <a:chOff x="8839200" y="0"/>
            <a:chExt cx="304800" cy="2670810"/>
          </a:xfrm>
        </p:grpSpPr>
        <p:sp>
          <p:nvSpPr>
            <p:cNvPr id="9" name="矩形1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AGa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AMfpUMAAAAEAAAAAAAAAAAAAAAAAAAAAAAAAAeAAAAaAAAAAAAAAAAAAAAAAAAAAAAAAAAAAAAECcAABAnAAAAAAAAAAAAAAAAAAAAAAAAAAAAAAAAAAAAAAAAAAAAABQAAAAAAAAAwMD/AAAAAABkAAAAMgAAAAAAAABkAAAAAAAAAH9/fwAKAAAAHwAAAFQAAAAAZpkA////AQAAAAAAAAAAAAAAAAAAAAAAAAAAAAAAAAAAAAAAAAAAAAAAAn9/fwCAgIADzMzMAMDA/wB/f38AAAAAAAAAAAAAAAAAAAAAAAAAAAAhAAAAGAAAABQAAABgNgAAAAAAAEA4AAAlAgAAAAAAAA=="/>
                </a:ext>
              </a:extLst>
            </p:cNvSpPr>
            <p:nvPr/>
          </p:nvSpPr>
          <p:spPr>
            <a:xfrm>
              <a:off x="8839200" y="0"/>
              <a:ext cx="304800" cy="348615"/>
            </a:xfrm>
            <a:prstGeom prst="rect">
              <a:avLst/>
            </a:prstGeom>
            <a:solidFill>
              <a:srgbClr val="00669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8" name="矩形8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drUx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GGf4gMAAAAEAAAAAAAAAAAAAAAAAAAAAAAAAAeAAAAaAAAAAAAAAAAAAAAAAAAAAAAAAAAAAAAECcAABAnAAAAAAAAAAAAAAAAAAAAAAAAAAAAAAAAAAAAAAAAAAAAABQAAAAAAAAAwMD/AAAAAABkAAAAMgAAAAAAAABkAAAAAAAAAH9/fwAKAAAAHwAAAFQAAAB2tTEA////AQAAAAAAAAAAAAAAAAAAAAAAAAAAAAAAAAAAAAAAAAAAAAAAAn9/fwCAgIADzMzMAMDA/wB/f38AAAAAAAAAAAAAAAAAAAAAAAAAAAAhAAAAGAAAABQAAABgNgAA2wIAAEA4AAAABQAAAAAAAA=="/>
                </a:ext>
              </a:extLst>
            </p:cNvSpPr>
            <p:nvPr/>
          </p:nvSpPr>
          <p:spPr>
            <a:xfrm>
              <a:off x="8839200" y="464185"/>
              <a:ext cx="304800" cy="348615"/>
            </a:xfrm>
            <a:prstGeom prst="rect">
              <a:avLst/>
            </a:prstGeom>
            <a:solidFill>
              <a:srgbClr val="76B53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7" name="Rectangle 8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cDCg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laIAAMAAAAEAAAAAAAAAAAAAAAAAAAAAAAAAAeAAAAaAAAAAAAAAAAAAAAAAAAAAAAAAAAAAAAECcAABAnAAAAAAAAAAAAAAAAAAAAAAAAAAAAAAAAAAAAAAAAAAAAABQAAAAAAAAAwMD/AAAAAABkAAAAMgAAAAAAAABkAAAAAAAAAH9/fwAKAAAAHwAAAFQAAABwMKAA////AQAAAAAAAAAAAAAAAAAAAAAAAAAAAAAAAAAAAAAAAAAAAAAAAn9/fwCAgIADzMzMAMDA/wB/f38AAAAAAAAAAAAAAAAAAAAAAAAAAAAhAAAAGAAAABQAAABgNgAAtwUAAEA4AADcBwAAAAAAAA=="/>
                </a:ext>
              </a:extLst>
            </p:cNvSpPr>
            <p:nvPr/>
          </p:nvSpPr>
          <p:spPr>
            <a:xfrm>
              <a:off x="8839200" y="929005"/>
              <a:ext cx="304800" cy="348615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  <a:endParaRPr lang="en-us" b="1">
                <a:solidFill>
                  <a:srgbClr val="9C9C9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" name="矩形3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PY2U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hvenwMAAAAEAAAAAAAAAAAAAAAAAAAAAAAAAAeAAAAaAAAAAAAAAAAAAAAAAAAAAAAAAAAAAAAECcAABAnAAAAAAAAAAAAAAAAAAAAAAAAAAAAAAAAAAAAAAAAAAAAABQAAAAAAAAAwMD/AAAAAABkAAAAMgAAAAAAAABkAAAAAAAAAH9/fwAKAAAAHwAAAFQAAAA9jZQA////AQAAAAAAAAAAAAAAAAAAAAAAAAAAAAAAAAAAAAAAAAAAAAAAAn9/fwCAgIADzMzMAMDA/wB/f38AAAAAAAAAAAAAAAAAAAAAAAAAAAAhAAAAGAAAABQAAABgNgAAkggAAEA4AAC3CgAAAAAAAA=="/>
                </a:ext>
              </a:extLst>
            </p:cNvSpPr>
            <p:nvPr/>
          </p:nvSpPr>
          <p:spPr>
            <a:xfrm>
              <a:off x="8839200" y="1393190"/>
              <a:ext cx="304800" cy="348615"/>
            </a:xfrm>
            <a:prstGeom prst="rect">
              <a:avLst/>
            </a:prstGeom>
            <a:solidFill>
              <a:srgbClr val="3D8D94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5" name="矩形7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ADO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k2rXEMAAAAEAAAAAAAAAAAAAAAAAAAAAAAAAAeAAAAaAAAAAAAAAAAAAAAAAAAAAAAAAAAAAAAECcAABAnAAAAAAAAAAAAAAAAAAAAAAAAAAAAAAAAAAAAAAAAAAAAABQAAAAAAAAAwMD/AAAAAABkAAAAMgAAAAAAAABkAAAAAAAAAH9/fwAKAAAAHwAAAFQAAAAAM5kA////AQAAAAAAAAAAAAAAAAAAAAAAAAAAAAAAAAAAAAAAAAAAAAAAAn9/fwCAgIADzMzMAMDA/wB/f38AAAAAAAAAAAAAAAAAAAAAAAAAAAAhAAAAGAAAABQAAABgNgAAbgsAAEA4AACTDQAAAAAAAA=="/>
                </a:ext>
              </a:extLst>
            </p:cNvSpPr>
            <p:nvPr/>
          </p:nvSpPr>
          <p:spPr>
            <a:xfrm>
              <a:off x="8839200" y="1858010"/>
              <a:ext cx="304800" cy="348615"/>
            </a:xfrm>
            <a:prstGeom prst="rect">
              <a:avLst/>
            </a:prstGeom>
            <a:solidFill>
              <a:srgbClr val="00339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4" name="矩形2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zAC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qItrsMAAAAEAAAAAAAAAAAAAAAAAAAAAAAAAAeAAAAaAAAAAAAAAAAAAAAAAAAAAAAAAAAAAAAECcAABAnAAAAAAAAAAAAAAAAAAAAAAAAAAAAAAAAAAAAAAAAAAAAABQAAAAAAAAAwMD/AAAAAABkAAAAMgAAAAAAAABkAAAAAAAAAH9/fwAKAAAAHwAAAFQAAADMAJkA////AQAAAAAAAAAAAAAAAAAAAAAAAAAAAAAAAAAAAAAAAAAAAAAAAn9/fwCAgIADzMzMAMDA/wB/f38AAAAAAAAAAAAAAAAAAAAAAAAAAAAhAAAAGAAAABQAAABgNgAASQ4AAEA4AABuEAAAAAAAAA=="/>
                </a:ext>
              </a:extLst>
            </p:cNvSpPr>
            <p:nvPr/>
          </p:nvSpPr>
          <p:spPr>
            <a:xfrm>
              <a:off x="8839200" y="2322195"/>
              <a:ext cx="304800" cy="348615"/>
            </a:xfrm>
            <a:prstGeom prst="rect">
              <a:avLst/>
            </a:prstGeom>
            <a:solidFill>
              <a:srgbClr val="CC009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</p:grpSp>
      <p:grpSp>
        <p:nvGrpSpPr>
          <p:cNvPr id="10" name="Group 16"/>
          <p:cNvGrpSpPr>
            <a:extLst>
              <a:ext uri="smNativeData">
                <pr:smNativeData xmlns:pr="pr" val="SMDATA_6_N+qCWR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AAAAABQKAAAbhAAADAqAAAAAAAA"/>
              </a:ext>
            </a:extLst>
          </p:cNvGrpSpPr>
          <p:nvPr/>
        </p:nvGrpSpPr>
        <p:grpSpPr>
          <a:xfrm rot="5400000">
            <a:off x="1183005" y="5370195"/>
            <a:ext cx="304800" cy="2670810"/>
            <a:chOff x="1183005" y="5370195"/>
            <a:chExt cx="304800" cy="2670810"/>
          </a:xfrm>
        </p:grpSpPr>
        <p:sp>
          <p:nvSpPr>
            <p:cNvPr id="16" name="矩形9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AGa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wthh8MAAAAEAAAAAAAAAAAAAAAAAAAAAAAAAAeAAAAaAAAAAAAAAAAAAAAAAAAAAAAAAAAAAAAECcAABAnAAAAAAAAAAAAAAAAAAAAAAAAAAAAAAAAAAAAAAAAAAAAABQAAAAAAAAAwMD/AAAAAABkAAAAMgAAAAAAAABkAAAAAAAAAH9/fwAKAAAAHwAAAFQAAAAAZpkA////AQAAAAAAAAAAAAAAAAAAAAAAAAAAAAAAAAAAAAAAAAAAAAAAAn9/fwCAgIADzMzMAMDA/wB/f38AAAAAAAAAAAAAAAAAAAAAAAAAAAAhAAAAGAAAABQAAABHBwAACSEAACcJAAAuIwAAAAAAAA=="/>
                </a:ext>
              </a:extLst>
            </p:cNvSpPr>
            <p:nvPr/>
          </p:nvSpPr>
          <p:spPr>
            <a:xfrm>
              <a:off x="1183005" y="5370195"/>
              <a:ext cx="304800" cy="348615"/>
            </a:xfrm>
            <a:prstGeom prst="rect">
              <a:avLst/>
            </a:prstGeom>
            <a:solidFill>
              <a:srgbClr val="00669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15" name="矩形4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drUx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8859oMAAAAEAAAAAAAAAAAAAAAAAAAAAAAAAAeAAAAaAAAAAAAAAAAAAAAAAAAAAAAAAAAAAAAECcAABAnAAAAAAAAAAAAAAAAAAAAAAAAAAAAAAAAAAAAAAAAAAAAABQAAAAAAAAAwMD/AAAAAABkAAAAMgAAAAAAAABkAAAAAAAAAH9/fwAKAAAAHwAAAFQAAAB2tTEA////AQAAAAAAAAAAAAAAAAAAAAAAAAAAAAAAAAAAAAAAAAAAAAAAAn9/fwCAgIADzMzMAMDA/wB/f38AAAAAAAAAAAAAAAAAAAAAAAAAAAAhAAAAGAAAABQAAABHBwAA5CMAACcJAAAJJgAAAAAAAA=="/>
                </a:ext>
              </a:extLst>
            </p:cNvSpPr>
            <p:nvPr/>
          </p:nvSpPr>
          <p:spPr>
            <a:xfrm>
              <a:off x="1183005" y="5834380"/>
              <a:ext cx="304800" cy="348615"/>
            </a:xfrm>
            <a:prstGeom prst="rect">
              <a:avLst/>
            </a:prstGeom>
            <a:solidFill>
              <a:srgbClr val="76B53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14" name="Rectangle 8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cDCg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qE7D0MAAAAEAAAAAAAAAAAAAAAAAAAAAAAAAAeAAAAaAAAAAAAAAAAAAAAAAAAAAAAAAAAAAAAECcAABAnAAAAAAAAAAAAAAAAAAAAAAAAAAAAAAAAAAAAAAAAAAAAABQAAAAAAAAAwMD/AAAAAABkAAAAMgAAAAAAAABkAAAAAAAAAH9/fwAKAAAAHwAAAFQAAABwMKAA////AQAAAAAAAAAAAAAAAAAAAAAAAAAAAAAAAAAAAAAAAAAAAAAAAn9/fwCAgIADzMzMAMDA/wB/f38AAAAAAAAAAAAAAAAAAAAAAAAAAAAhAAAAGAAAABQAAABHBwAAwCYAACcJAADlKAAAAAAAAA=="/>
                </a:ext>
              </a:extLst>
            </p:cNvSpPr>
            <p:nvPr/>
          </p:nvSpPr>
          <p:spPr>
            <a:xfrm>
              <a:off x="1183005" y="6299200"/>
              <a:ext cx="304800" cy="348615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  <a:endParaRPr lang="en-us" b="1">
                <a:solidFill>
                  <a:srgbClr val="9C9C9C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3" name="矩形6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PY2U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9jZQA////AQAAAAAAAAAAAAAAAAAAAAAAAAAAAAAAAAAAAAAAAAAAAAAAAn9/fwCAgIADzMzMAMDA/wB/f38AAAAAAAAAAAAAAAAAAAAAAAAAAAAhAAAAGAAAABQAAABHBwAAmykAACcJAADAKwAAAAAAAA=="/>
                </a:ext>
              </a:extLst>
            </p:cNvSpPr>
            <p:nvPr/>
          </p:nvSpPr>
          <p:spPr>
            <a:xfrm>
              <a:off x="1183005" y="6763385"/>
              <a:ext cx="304800" cy="348615"/>
            </a:xfrm>
            <a:prstGeom prst="rect">
              <a:avLst/>
            </a:prstGeom>
            <a:solidFill>
              <a:srgbClr val="3D8D94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12" name="Rectangle 8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ADO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M5kA////AQAAAAAAAAAAAAAAAAAAAAAAAAAAAAAAAAAAAAAAAAAAAAAAAn9/fwCAgIADzMzMAMDA/wB/f38AAAAAAAAAAAAAAAAAAAAAAAAAAAAhAAAAGAAAABQAAABHBwAAdywAACcJAACcLgAAAAAAAA=="/>
                </a:ext>
              </a:extLst>
            </p:cNvSpPr>
            <p:nvPr/>
          </p:nvSpPr>
          <p:spPr>
            <a:xfrm>
              <a:off x="1183005" y="7228205"/>
              <a:ext cx="304800" cy="348615"/>
            </a:xfrm>
            <a:prstGeom prst="rect">
              <a:avLst/>
            </a:prstGeom>
            <a:solidFill>
              <a:srgbClr val="00339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  <p:sp>
          <p:nvSpPr>
            <p:cNvPr id="11" name="矩形5"/>
            <p:cNvSpPr>
              <a:extLst>
                <a:ext uri="smNativeData">
                  <pr:smNativeData xmlns:pr="pr" val="SMDATA_12_N+qCWRMAAAAlAAAAZAAAAA0AAAAAkAAAAEgAAACQAAAASAAAAAAAAAABAAAAAAAAAAEAAABQAAAAAAAAAAAA4D8AAAAAAADgPwAAAAAAAOA/AAAAAAAA4D8AAAAAAADgPwAAAAAAAOA/AAAAAAAA4D8AAAAAAADgPwAAAAAAAOA/AAAAAAAA4D8CAAAAjAAAAAEAAAAAAAAAzAC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MAJkA////AQAAAAAAAAAAAAAAAAAAAAAAAAAAAAAAAAAAAAAAAAAAAAAAAn9/fwCAgIADzMzMAMDA/wB/f38AAAAAAAAAAAAAAAAAAAAAAAAAAAAhAAAAGAAAABQAAABHBwAAUi8AACcJAAB3MQAAAAAAAA=="/>
                </a:ext>
              </a:extLst>
            </p:cNvSpPr>
            <p:nvPr/>
          </p:nvSpPr>
          <p:spPr>
            <a:xfrm>
              <a:off x="1183005" y="7692390"/>
              <a:ext cx="304800" cy="348615"/>
            </a:xfrm>
            <a:prstGeom prst="rect">
              <a:avLst/>
            </a:prstGeom>
            <a:solidFill>
              <a:srgbClr val="CC0099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ctr"/>
            <a:lstStyle/>
            <a:p>
              <a:pPr marL="0" marR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en-us" sz="2400" b="0" i="0" u="none" strike="noStrike" kern="1" spc="0" baseline="0">
                  <a:solidFill>
                    <a:srgbClr val="99CCFF"/>
                  </a:solidFill>
                  <a:effectLst/>
                  <a:latin typeface="Arial Narrow" pitchFamily="2" charset="0"/>
                  <a:ea typeface="Arial Narrow" pitchFamily="2" charset="0"/>
                  <a:cs typeface="Arial Narrow" pitchFamily="2" charset="0"/>
                </a:defRPr>
              </a:pPr>
            </a:p>
          </p:txBody>
        </p:sp>
      </p:grpSp>
      <p:sp>
        <p:nvSpPr>
          <p:cNvPr id="17" name="Straight Connector 26"/>
          <p:cNvSpPr>
            <a:extLst>
              <a:ext uri="smNativeData">
                <pr:smNativeData xmlns:pr="pr" val="SMDATA_12_N+qCWRMAAAAlAAAACg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BmmQA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GaZAH9/fwCAgIADzMzMAMDA/wB/f38AAAAAAAAAAAAAAAAAAAAAAAAAAAAhAAAAGAAAABQAAAAAAAAAUCgAAEA4AABQKAAAAAAAAA=="/>
              </a:ext>
            </a:extLst>
          </p:cNvSpPr>
          <p:nvPr/>
        </p:nvSpPr>
        <p:spPr>
          <a:xfrm>
            <a:off x="0" y="6553200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8" name="Straight Connector 27"/>
          <p:cNvSpPr>
            <a:extLst>
              <a:ext uri="smNativeData">
                <pr:smNativeData xmlns:pr="pr" val="SMDATA_12_N+qCWRMAAAAlAAAACg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Ha1MQAU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YzswAMAAAAEAAAAAAAAAAAAAAAAAAAAAAAAAAeAAAAaAAAAAAAAAAAAAAAAAAAAAAAAAAAAAAAECcAABAnAAAAAAAAAAAAAAAAAAAAAAAAAAAAAAAAAAAAAAAAAAAAABQAAAAAAAAAwMD/AAAAAABkAAAAMgAAAAAAAABkAAAAAAAAAH9/fwAKAAAAHwAAAFQAAAC74OMF////AQAAAAAAAAAAAAAAAAAAAAAAAAAAAAAAAAAAAAAAAAAAdrUxAH9/fwCAgIADzMzMAMDA/wB/f38AAAAAAAAAAAAAAAAAAAAAAAAAAAAhAAAAGAAAABQAAABgNgAAAAAAAGA2AAAwKgAAAAAAAA=="/>
              </a:ext>
            </a:extLst>
          </p:cNvSpPr>
          <p:nvPr/>
        </p:nvSpPr>
        <p:spPr>
          <a:xfrm rot="5400000">
            <a:off x="5410200" y="3429000"/>
            <a:ext cx="6858000" cy="0"/>
          </a:xfrm>
          <a:prstGeom prst="line">
            <a:avLst/>
          </a:prstGeom>
          <a:noFill/>
          <a:ln w="12700" cap="flat" cmpd="sng" algn="ctr">
            <a:solidFill>
              <a:srgbClr val="76B53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9" name="TextBox 23"/>
          <p:cNvSpPr>
            <a:extLst>
              <a:ext uri="smNativeData">
                <pr:smNativeData xmlns:pr="pr" val="SMDATA_12_N+qCWRMAAAAlAAAAZAAAAE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oEAAAfSgAAJAVAAAZKgAAAAAAAA=="/>
              </a:ext>
            </a:extLst>
          </p:cNvSpPr>
          <p:nvPr/>
        </p:nvSpPr>
        <p:spPr>
          <a:xfrm>
            <a:off x="2667000" y="6581775"/>
            <a:ext cx="838200" cy="261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1100" i="1">
                <a:solidFill>
                  <a:srgbClr val="FF0000"/>
                </a:solidFill>
              </a:rPr>
              <a:t>Confidential</a:t>
            </a:r>
            <a:endParaRPr lang="en-us" sz="1100" i="1">
              <a:solidFill>
                <a:srgbClr val="FF0000"/>
              </a:solidFill>
            </a:endParaRPr>
          </a:p>
        </p:txBody>
      </p:sp>
      <p:pic>
        <p:nvPicPr>
          <p:cNvPr id="20" name="Picture 3" descr="C:\Projects\PPG Logo\CMBI Logo\CMBI RGBBH.jpg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B/f38AgICAA8zMzADAwP8Af39/AAAAAAAAAAAAAAAAAP///wAAAAAAIQAAABgAAAAUAAAAsiAAABgkAAAoMgAARic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314950" y="5867400"/>
            <a:ext cx="2838450" cy="51689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21" name="Rectangle 7"/>
          <p:cNvSpPr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S0NFE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oBQAAsgUAAM08AACEDQAAAAAAAA=="/>
              </a:ext>
            </a:extLst>
          </p:cNvSpPr>
          <p:nvPr/>
        </p:nvSpPr>
        <p:spPr>
          <a:xfrm>
            <a:off x="919480" y="925830"/>
            <a:ext cx="8964295" cy="12712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endParaRPr lang="en-us" sz="4800">
              <a:solidFill>
                <a:srgbClr val="3399FF"/>
              </a:solidFill>
            </a:endParaRPr>
          </a:p>
        </p:txBody>
      </p:sp>
      <p:sp>
        <p:nvSpPr>
          <p:cNvPr id="22" name="Title 5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NHn8o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4HgAAYAkAAJAzAADoFwAAAAAAAA=="/>
              </a:ext>
            </a:extLst>
          </p:cNvSpPr>
          <p:nvPr>
            <p:ph type="ctrTitle"/>
          </p:nvPr>
        </p:nvSpPr>
        <p:spPr>
          <a:xfrm>
            <a:off x="4953000" y="1524000"/>
            <a:ext cx="3429000" cy="2362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 sz="4200">
                <a:solidFill>
                  <a:srgbClr val="006699"/>
                </a:solidFill>
              </a:defRPr>
            </a:pPr>
            <a:r>
              <a:t>www.ppg.com</a:t>
            </a:r>
          </a:p>
        </p:txBody>
      </p:sp>
      <p:pic>
        <p:nvPicPr>
          <p:cNvPr id="23" name="Picture 2" descr="C:\Projects\Annual Report\2010\Jpegs\Annual-Report-2010-back-cover.jpg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v1xfADAAAABAAAAAAAAAAAAAAAAAAAAAAAAAAHgAAAGgAAAAAAAAAAAAAAAAAAAAAAAAAAAAAABAnAAAQJwAAAAAAAAAAAAAAAAAAAAAAAAAAAAAAAAAAAAAAAAAAAAAUAAAAAAAAAMDA/wAAAAAAZAAAADIAAAAAAAAAZAAAAAAAAAB/f38ACgAAAB8AAABUAAAAu+DjBf///wEAAAAAAAAAAAAAAAAAAAAAAAAAAAAAAAAAAAAAAAAAAAAAAAB/f38AgICAA8zMzADAwP8Af39/AAAAAAAAAAAAAAAAAP///wAAAAAAIQAAABgAAAAUAAAA8AAAANEBAAA8HgAA2CcAAA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152400" y="295275"/>
            <a:ext cx="4762500" cy="61817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spcBef>
                <a:spcPts val="765"/>
              </a:spcBef>
              <a:defRPr lang="en-us">
                <a:solidFill>
                  <a:srgbClr val="01637F"/>
                </a:solidFill>
              </a:defRPr>
            </a:pPr>
            <a:r>
              <a:rPr lang="en-us" sz="3200" b="1">
                <a:solidFill>
                  <a:srgbClr val="006699"/>
                </a:solidFill>
              </a:rPr>
              <a:t>PPG Industries, Inc </a:t>
            </a:r>
            <a:br>
              <a:rPr lang="en-us" sz="3200" b="1">
                <a:solidFill>
                  <a:srgbClr val="006699"/>
                </a:solidFill>
              </a:rPr>
            </a:br>
            <a:r>
              <a:rPr lang="en-us" sz="3200" b="1">
                <a:solidFill>
                  <a:srgbClr val="006699"/>
                </a:solidFill>
              </a:rPr>
              <a:t>PPG</a:t>
            </a:r>
            <a:r>
              <a:rPr lang="zh-cn" sz="3200" b="1">
                <a:solidFill>
                  <a:srgbClr val="006699"/>
                </a:solidFill>
              </a:rPr>
              <a:t>工业公司</a:t>
            </a:r>
            <a:endParaRPr lang="en-us" sz="3200" b="1">
              <a:solidFill>
                <a:srgbClr val="006699"/>
              </a:solidFill>
            </a:endParaRPr>
          </a:p>
        </p:txBody>
      </p:sp>
      <p:sp>
        <p:nvSpPr>
          <p:cNvPr id="3" name="内容占位符 2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CAcAAIA0AAA4IgAAAAAAAA=="/>
              </a:ext>
            </a:extLst>
          </p:cNvSpPr>
          <p:nvPr>
            <p:ph type="body" idx="1"/>
          </p:nvPr>
        </p:nvSpPr>
        <p:spPr>
          <a:xfrm>
            <a:off x="457200" y="1143000"/>
            <a:ext cx="8077200" cy="44196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ClrTx/>
              <a:defRPr lang="en-us">
                <a:solidFill>
                  <a:srgbClr val="3D8D94"/>
                </a:solidFill>
              </a:defRPr>
            </a:pPr>
            <a:r>
              <a:rPr lang="en-us" sz="2400">
                <a:solidFill>
                  <a:srgbClr val="006699"/>
                </a:solidFill>
              </a:rPr>
              <a:t>PPG shares are traded on the New York Stock Exchange </a:t>
            </a:r>
            <a:r>
              <a:rPr lang="zh-cn" sz="2400">
                <a:solidFill>
                  <a:srgbClr val="006699"/>
                </a:solidFill>
              </a:rPr>
              <a:t>股票在纽约证券交易所上市交易</a:t>
            </a:r>
            <a:endParaRPr lang="zh-cn" sz="2400">
              <a:solidFill>
                <a:srgbClr val="006699"/>
              </a:solidFill>
            </a:endParaRPr>
          </a:p>
          <a:p>
            <a:pPr>
              <a:lnSpc>
                <a:spcPct val="150000"/>
              </a:lnSpc>
              <a:buClrTx/>
              <a:defRPr lang="en-us">
                <a:solidFill>
                  <a:srgbClr val="3D8D94"/>
                </a:solidFill>
              </a:defRPr>
            </a:pPr>
            <a:r>
              <a:rPr lang="en-us" sz="2400">
                <a:solidFill>
                  <a:srgbClr val="006699"/>
                </a:solidFill>
              </a:rPr>
              <a:t>Sales in 2014 are $15.4 billion 2014</a:t>
            </a:r>
            <a:r>
              <a:rPr lang="zh-cn" sz="2400">
                <a:solidFill>
                  <a:srgbClr val="006699"/>
                </a:solidFill>
              </a:rPr>
              <a:t>年销售额为</a:t>
            </a:r>
            <a:r>
              <a:rPr lang="en-us" sz="2400">
                <a:solidFill>
                  <a:srgbClr val="006699"/>
                </a:solidFill>
              </a:rPr>
              <a:t>154</a:t>
            </a:r>
            <a:r>
              <a:rPr lang="zh-cn" sz="2400">
                <a:solidFill>
                  <a:srgbClr val="006699"/>
                </a:solidFill>
              </a:rPr>
              <a:t>亿美金</a:t>
            </a:r>
            <a:endParaRPr lang="zh-cn" sz="2400">
              <a:solidFill>
                <a:srgbClr val="006699"/>
              </a:solidFill>
            </a:endParaRPr>
          </a:p>
          <a:p>
            <a:pPr>
              <a:lnSpc>
                <a:spcPct val="150000"/>
              </a:lnSpc>
              <a:buClrTx/>
              <a:defRPr lang="en-us">
                <a:solidFill>
                  <a:srgbClr val="3D8D94"/>
                </a:solidFill>
              </a:defRPr>
            </a:pPr>
            <a:r>
              <a:rPr lang="en-us" sz="2400">
                <a:solidFill>
                  <a:srgbClr val="006699"/>
                </a:solidFill>
              </a:rPr>
              <a:t>More than 42,000 employees </a:t>
            </a:r>
            <a:r>
              <a:rPr lang="zh-cn" sz="2400">
                <a:solidFill>
                  <a:srgbClr val="006699"/>
                </a:solidFill>
              </a:rPr>
              <a:t>全球雇员超过 </a:t>
            </a:r>
            <a:r>
              <a:rPr lang="en-us" sz="2400">
                <a:solidFill>
                  <a:srgbClr val="006699"/>
                </a:solidFill>
              </a:rPr>
              <a:t>42,000</a:t>
            </a:r>
            <a:r>
              <a:rPr lang="zh-cn" sz="2400">
                <a:solidFill>
                  <a:srgbClr val="006699"/>
                </a:solidFill>
              </a:rPr>
              <a:t>名</a:t>
            </a:r>
            <a:endParaRPr lang="zh-cn" sz="2400">
              <a:solidFill>
                <a:srgbClr val="006699"/>
              </a:solidFill>
            </a:endParaRPr>
          </a:p>
          <a:p>
            <a:pPr>
              <a:lnSpc>
                <a:spcPct val="150000"/>
              </a:lnSpc>
              <a:buClrTx/>
              <a:defRPr lang="en-us">
                <a:solidFill>
                  <a:srgbClr val="3D8D94"/>
                </a:solidFill>
              </a:defRPr>
            </a:pPr>
            <a:r>
              <a:rPr lang="en-us" sz="2400">
                <a:solidFill>
                  <a:srgbClr val="006699"/>
                </a:solidFill>
              </a:rPr>
              <a:t>Have manufacturing facilities and equity affiliates in more than 60 countries </a:t>
            </a:r>
            <a:r>
              <a:rPr lang="zh-cn" sz="2400">
                <a:solidFill>
                  <a:srgbClr val="006699"/>
                </a:solidFill>
              </a:rPr>
              <a:t>在全球</a:t>
            </a:r>
            <a:r>
              <a:rPr lang="en-us" sz="2400">
                <a:solidFill>
                  <a:srgbClr val="006699"/>
                </a:solidFill>
              </a:rPr>
              <a:t>60</a:t>
            </a:r>
            <a:r>
              <a:rPr lang="zh-cn" sz="2400">
                <a:solidFill>
                  <a:srgbClr val="006699"/>
                </a:solidFill>
              </a:rPr>
              <a:t>多个国家拥有业务机构和生产厂</a:t>
            </a:r>
            <a:endParaRPr lang="zh-cn" sz="2400">
              <a:solidFill>
                <a:srgbClr val="006699"/>
              </a:solidFill>
            </a:endParaRPr>
          </a:p>
          <a:p>
            <a:pPr marL="0" indent="0">
              <a:buNone/>
              <a:defRPr lang="en-us">
                <a:solidFill>
                  <a:srgbClr val="3D8D94"/>
                </a:solidFill>
              </a:defRPr>
            </a:pPr>
            <a:endParaRPr lang="en-us" sz="2400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>
                <a:solidFill>
                  <a:srgbClr val="01637F"/>
                </a:solidFill>
              </a:defRPr>
            </a:pPr>
            <a:r>
              <a:rPr lang="en-us" sz="3200" b="1">
                <a:solidFill>
                  <a:srgbClr val="006699"/>
                </a:solidFill>
              </a:rPr>
              <a:t>Our Business</a:t>
            </a:r>
            <a:br>
              <a:rPr lang="en-us" sz="3200" b="1">
                <a:solidFill>
                  <a:srgbClr val="006699"/>
                </a:solidFill>
              </a:rPr>
            </a:br>
            <a:r>
              <a:rPr lang="zh-cn" sz="3200" b="1">
                <a:solidFill>
                  <a:srgbClr val="006699"/>
                </a:solidFill>
              </a:rPr>
              <a:t>主营业务</a:t>
            </a:r>
            <a:endParaRPr lang="en-us" sz="3200" b="1">
              <a:solidFill>
                <a:srgbClr val="006699"/>
              </a:solidFill>
            </a:endParaRPr>
          </a:p>
        </p:txBody>
      </p:sp>
      <p:sp>
        <p:nvSpPr>
          <p:cNvPr id="3" name="内容占位符 2"/>
          <p:cNvSpPr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4AAAAQgcAAGA2AAD4JQAAAAAAAA=="/>
              </a:ext>
            </a:extLst>
          </p:cNvSpPr>
          <p:nvPr/>
        </p:nvSpPr>
        <p:spPr>
          <a:xfrm>
            <a:off x="76200" y="1179830"/>
            <a:ext cx="8763000" cy="49923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lvl="1"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28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400" b="1">
                <a:solidFill>
                  <a:srgbClr val="006699"/>
                </a:solidFill>
              </a:rPr>
              <a:t>Performance Coatings </a:t>
            </a:r>
            <a:r>
              <a:rPr lang="zh-cn" sz="2400" b="1">
                <a:solidFill>
                  <a:srgbClr val="006699"/>
                </a:solidFill>
              </a:rPr>
              <a:t>功能涂料 </a:t>
            </a:r>
            <a:r>
              <a:rPr lang="en-us" sz="2400" b="1">
                <a:solidFill>
                  <a:srgbClr val="006699"/>
                </a:solidFill>
              </a:rPr>
              <a:t>(39%)</a:t>
            </a:r>
            <a:endParaRPr lang="en-us" sz="2400" b="1">
              <a:solidFill>
                <a:srgbClr val="006699"/>
              </a:solidFill>
            </a:endParaRPr>
          </a:p>
          <a:p>
            <a:pPr lvl="2"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en-us" sz="24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Aerospace </a:t>
            </a:r>
            <a:r>
              <a:rPr lang="zh-cn" b="1">
                <a:solidFill>
                  <a:srgbClr val="006699"/>
                </a:solidFill>
              </a:rPr>
              <a:t>航空材料</a:t>
            </a:r>
            <a:endParaRPr lang="en-us" b="1">
              <a:solidFill>
                <a:srgbClr val="006699"/>
              </a:solidFill>
            </a:endParaRPr>
          </a:p>
          <a:p>
            <a:pPr lvl="2"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en-us" sz="24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Architectural Coatings – Americas &amp; Asia Pacific </a:t>
            </a:r>
            <a:endParaRPr lang="en-us" b="1">
              <a:solidFill>
                <a:srgbClr val="006699"/>
              </a:solidFill>
            </a:endParaRPr>
          </a:p>
          <a:p>
            <a:pPr lvl="2"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    </a:t>
            </a:r>
            <a:r>
              <a:rPr lang="zh-cn" b="1">
                <a:solidFill>
                  <a:srgbClr val="006699"/>
                </a:solidFill>
              </a:rPr>
              <a:t>建筑涂料</a:t>
            </a:r>
            <a:r>
              <a:rPr lang="en-us" b="1">
                <a:solidFill>
                  <a:srgbClr val="006699"/>
                </a:solidFill>
              </a:rPr>
              <a:t> – </a:t>
            </a:r>
            <a:r>
              <a:rPr lang="zh-cn" b="1">
                <a:solidFill>
                  <a:srgbClr val="006699"/>
                </a:solidFill>
              </a:rPr>
              <a:t>销往美洲</a:t>
            </a:r>
            <a:r>
              <a:rPr lang="en-us" b="1">
                <a:solidFill>
                  <a:srgbClr val="006699"/>
                </a:solidFill>
              </a:rPr>
              <a:t> &amp; </a:t>
            </a:r>
            <a:r>
              <a:rPr lang="zh-cn" b="1">
                <a:solidFill>
                  <a:srgbClr val="006699"/>
                </a:solidFill>
              </a:rPr>
              <a:t>亚太地区</a:t>
            </a:r>
            <a:endParaRPr lang="en-us" b="1">
              <a:solidFill>
                <a:srgbClr val="006699"/>
              </a:solidFill>
            </a:endParaRPr>
          </a:p>
          <a:p>
            <a:pPr lvl="2"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en-us" sz="24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Automotive Refinish Coatings </a:t>
            </a:r>
            <a:r>
              <a:rPr lang="zh-cn" b="1">
                <a:solidFill>
                  <a:srgbClr val="006699"/>
                </a:solidFill>
              </a:rPr>
              <a:t>汽车修补漆</a:t>
            </a:r>
            <a:endParaRPr lang="en-us" b="1">
              <a:solidFill>
                <a:srgbClr val="006699"/>
              </a:solidFill>
            </a:endParaRPr>
          </a:p>
          <a:p>
            <a:pPr lvl="2"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en-us" sz="24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Protective &amp; Marine Coatings</a:t>
            </a:r>
            <a:r>
              <a:rPr lang="zh-cn" b="1">
                <a:solidFill>
                  <a:srgbClr val="006699"/>
                </a:solidFill>
              </a:rPr>
              <a:t>防护和船舶涂料</a:t>
            </a:r>
            <a:endParaRPr lang="en-us" b="1">
              <a:solidFill>
                <a:srgbClr val="006699"/>
              </a:solidFill>
            </a:endParaRPr>
          </a:p>
          <a:p>
            <a:pPr lvl="2"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endParaRPr lang="en-us" b="1">
              <a:solidFill>
                <a:srgbClr val="006699"/>
              </a:solidFill>
            </a:endParaRPr>
          </a:p>
          <a:p>
            <a:pPr lvl="1"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28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400" b="1">
                <a:solidFill>
                  <a:srgbClr val="006699"/>
                </a:solidFill>
              </a:rPr>
              <a:t>Industrial Coatings </a:t>
            </a:r>
            <a:r>
              <a:rPr lang="zh-cn" sz="2400" b="1">
                <a:solidFill>
                  <a:srgbClr val="006699"/>
                </a:solidFill>
              </a:rPr>
              <a:t>工业涂料 </a:t>
            </a:r>
            <a:r>
              <a:rPr lang="en-us" sz="2400" b="1">
                <a:solidFill>
                  <a:srgbClr val="006699"/>
                </a:solidFill>
              </a:rPr>
              <a:t>(32%)</a:t>
            </a:r>
            <a:endParaRPr lang="en-us" sz="2400" b="1">
              <a:solidFill>
                <a:srgbClr val="006699"/>
              </a:solidFill>
            </a:endParaRPr>
          </a:p>
          <a:p>
            <a:pPr lvl="2"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en-us" sz="24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Automotive OEM Coatings </a:t>
            </a:r>
            <a:r>
              <a:rPr lang="zh-cn" b="1">
                <a:solidFill>
                  <a:srgbClr val="006699"/>
                </a:solidFill>
              </a:rPr>
              <a:t>汽车涂料</a:t>
            </a:r>
            <a:endParaRPr lang="en-us" b="1">
              <a:solidFill>
                <a:srgbClr val="006699"/>
              </a:solidFill>
            </a:endParaRPr>
          </a:p>
          <a:p>
            <a:pPr lvl="2"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en-us" sz="24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Industrial Coatings (we are here) </a:t>
            </a:r>
            <a:r>
              <a:rPr lang="zh-cn" b="1">
                <a:solidFill>
                  <a:srgbClr val="006699"/>
                </a:solidFill>
              </a:rPr>
              <a:t>工业涂料</a:t>
            </a:r>
            <a:r>
              <a:rPr lang="en-us" b="1">
                <a:solidFill>
                  <a:srgbClr val="006699"/>
                </a:solidFill>
              </a:rPr>
              <a:t> (</a:t>
            </a:r>
            <a:r>
              <a:rPr lang="zh-cn" b="1">
                <a:solidFill>
                  <a:srgbClr val="006699"/>
                </a:solidFill>
              </a:rPr>
              <a:t>木器涂料在此</a:t>
            </a:r>
            <a:r>
              <a:rPr lang="en-us" b="1">
                <a:solidFill>
                  <a:srgbClr val="006699"/>
                </a:solidFill>
              </a:rPr>
              <a:t>)</a:t>
            </a:r>
            <a:endParaRPr lang="en-us" b="1">
              <a:solidFill>
                <a:srgbClr val="006699"/>
              </a:solidFill>
            </a:endParaRPr>
          </a:p>
          <a:p>
            <a:pPr lvl="2"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en-us" sz="24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Packaging Coatings </a:t>
            </a:r>
            <a:r>
              <a:rPr lang="zh-cn" b="1">
                <a:solidFill>
                  <a:srgbClr val="006699"/>
                </a:solidFill>
              </a:rPr>
              <a:t>包装涂料</a:t>
            </a:r>
            <a:endParaRPr lang="en-us" b="1">
              <a:solidFill>
                <a:srgbClr val="006699"/>
              </a:solidFill>
            </a:endParaRPr>
          </a:p>
          <a:p>
            <a:pPr marL="342900" marR="0" indent="-342900" algn="l" defTabSz="91440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en-us" sz="32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endParaRPr noProof="1">
              <a:latin typeface="Calibri" pitchFamily="2" charset="0"/>
              <a:ea typeface="Arial" pitchFamily="2" charset="0"/>
              <a:cs typeface="Arial" pitchFamily="2" charset="0"/>
            </a:endParaRPr>
          </a:p>
        </p:txBody>
      </p:sp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spcBef>
                <a:spcPts val="765"/>
              </a:spcBef>
              <a:defRPr lang="en-us">
                <a:solidFill>
                  <a:srgbClr val="01637F"/>
                </a:solidFill>
              </a:defRPr>
            </a:pPr>
            <a:r>
              <a:rPr lang="en-us" sz="3200" b="1">
                <a:solidFill>
                  <a:srgbClr val="006699"/>
                </a:solidFill>
              </a:rPr>
              <a:t>Our Business</a:t>
            </a:r>
            <a:br>
              <a:rPr lang="en-us" sz="3200" b="1">
                <a:solidFill>
                  <a:srgbClr val="006699"/>
                </a:solidFill>
              </a:rPr>
            </a:br>
            <a:r>
              <a:rPr lang="zh-cn" sz="3200" b="1">
                <a:solidFill>
                  <a:srgbClr val="006699"/>
                </a:solidFill>
              </a:rPr>
              <a:t>主营业务</a:t>
            </a:r>
            <a:endParaRPr lang="en-us" sz="3200" b="1">
              <a:solidFill>
                <a:srgbClr val="006699"/>
              </a:solidFill>
            </a:endParaRPr>
          </a:p>
        </p:txBody>
      </p:sp>
      <p:sp>
        <p:nvSpPr>
          <p:cNvPr id="3" name="矩形 4"/>
          <p:cNvSpPr>
            <a:extLst>
              <a:ext uri="smNativeData">
                <pr:smNativeData xmlns:pr="pr" val="SMDATA_12_N+qCW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CAgIADzMzMAMDA/wB/f38AAAAAAAAAAAAAAAAAAAAAAAAAAAAhAAAAGAAAABQAAADgAQAA+AcAAIA0AAATJgAAAAAAAA=="/>
              </a:ext>
            </a:extLst>
          </p:cNvSpPr>
          <p:nvPr/>
        </p:nvSpPr>
        <p:spPr>
          <a:xfrm>
            <a:off x="304800" y="1295400"/>
            <a:ext cx="8229600" cy="48939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lvl="1" marL="742950" marR="0" indent="-285750" algn="l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Architectural Coatings – EMEA</a:t>
            </a:r>
            <a:endParaRPr lang="en-us" b="1">
              <a:solidFill>
                <a:srgbClr val="006699"/>
              </a:solidFill>
            </a:endParaRPr>
          </a:p>
          <a:p>
            <a:pPr lvl="1" marL="457200" marR="0" indent="0" algn="l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    </a:t>
            </a:r>
            <a:r>
              <a:rPr lang="zh-cn" b="1">
                <a:solidFill>
                  <a:srgbClr val="006699"/>
                </a:solidFill>
              </a:rPr>
              <a:t>建筑涂料</a:t>
            </a:r>
            <a:r>
              <a:rPr lang="en-us" b="1">
                <a:solidFill>
                  <a:srgbClr val="006699"/>
                </a:solidFill>
              </a:rPr>
              <a:t>–</a:t>
            </a:r>
            <a:r>
              <a:rPr lang="zh-cn" b="1">
                <a:solidFill>
                  <a:srgbClr val="006699"/>
                </a:solidFill>
              </a:rPr>
              <a:t>销往中东、欧洲、非洲</a:t>
            </a:r>
            <a:r>
              <a:rPr lang="en-us" b="1">
                <a:solidFill>
                  <a:srgbClr val="006699"/>
                </a:solidFill>
              </a:rPr>
              <a:t> (14%)</a:t>
            </a:r>
            <a:endParaRPr lang="en-us" b="1">
              <a:solidFill>
                <a:srgbClr val="006699"/>
              </a:solidFill>
            </a:endParaRPr>
          </a:p>
          <a:p>
            <a:pPr lvl="1" marL="457200" marR="0" indent="0" algn="l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endParaRPr lang="en-us" b="1">
              <a:solidFill>
                <a:srgbClr val="006699"/>
              </a:solidFill>
            </a:endParaRPr>
          </a:p>
          <a:p>
            <a:pPr lvl="1" marL="742950" marR="0" indent="-285750" algn="l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Optical &amp; Specialty Materials </a:t>
            </a:r>
            <a:endParaRPr lang="en-us" b="1">
              <a:solidFill>
                <a:srgbClr val="006699"/>
              </a:solidFill>
            </a:endParaRPr>
          </a:p>
          <a:p>
            <a:pPr lvl="1" marL="457200" marR="0" indent="0" algn="l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    </a:t>
            </a:r>
            <a:r>
              <a:rPr lang="zh-cn" b="1">
                <a:solidFill>
                  <a:srgbClr val="006699"/>
                </a:solidFill>
              </a:rPr>
              <a:t>光学产品</a:t>
            </a:r>
            <a:r>
              <a:rPr lang="en-us" b="1">
                <a:solidFill>
                  <a:srgbClr val="006699"/>
                </a:solidFill>
              </a:rPr>
              <a:t> &amp; </a:t>
            </a:r>
            <a:r>
              <a:rPr lang="zh-cn" b="1">
                <a:solidFill>
                  <a:srgbClr val="006699"/>
                </a:solidFill>
              </a:rPr>
              <a:t>特殊材料 </a:t>
            </a:r>
            <a:r>
              <a:rPr lang="en-us" b="1">
                <a:solidFill>
                  <a:srgbClr val="006699"/>
                </a:solidFill>
              </a:rPr>
              <a:t>(8%)</a:t>
            </a:r>
            <a:endParaRPr lang="en-us" b="1">
              <a:solidFill>
                <a:srgbClr val="006699"/>
              </a:solidFill>
            </a:endParaRPr>
          </a:p>
          <a:p>
            <a:pPr lvl="2" marL="1143000" marR="0" indent="-228600" algn="l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Optical Products </a:t>
            </a:r>
            <a:r>
              <a:rPr lang="zh-cn" b="1">
                <a:solidFill>
                  <a:srgbClr val="006699"/>
                </a:solidFill>
              </a:rPr>
              <a:t>光学产品</a:t>
            </a:r>
            <a:endParaRPr lang="en-us" b="1">
              <a:solidFill>
                <a:srgbClr val="006699"/>
              </a:solidFill>
            </a:endParaRPr>
          </a:p>
          <a:p>
            <a:pPr lvl="2" marL="1143000" marR="0" indent="-228600" algn="l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Silicas </a:t>
            </a:r>
            <a:r>
              <a:rPr lang="zh-cn" b="1">
                <a:solidFill>
                  <a:srgbClr val="006699"/>
                </a:solidFill>
              </a:rPr>
              <a:t>硅化合物</a:t>
            </a:r>
            <a:endParaRPr lang="en-us" b="1">
              <a:solidFill>
                <a:srgbClr val="006699"/>
              </a:solidFill>
            </a:endParaRPr>
          </a:p>
          <a:p>
            <a:pPr lvl="2" marL="914400" marR="0" indent="0" algn="l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endParaRPr lang="en-us" b="1">
              <a:solidFill>
                <a:srgbClr val="006699"/>
              </a:solidFill>
            </a:endParaRPr>
          </a:p>
          <a:p>
            <a:pPr lvl="1" marL="742950" marR="0" indent="-285750" algn="l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Glass </a:t>
            </a:r>
            <a:r>
              <a:rPr lang="zh-cn" b="1">
                <a:solidFill>
                  <a:srgbClr val="006699"/>
                </a:solidFill>
              </a:rPr>
              <a:t>玻璃 </a:t>
            </a:r>
            <a:r>
              <a:rPr lang="en-us" b="1">
                <a:solidFill>
                  <a:srgbClr val="006699"/>
                </a:solidFill>
              </a:rPr>
              <a:t>(7%)</a:t>
            </a:r>
            <a:endParaRPr lang="en-us" b="1">
              <a:solidFill>
                <a:srgbClr val="006699"/>
              </a:solidFill>
            </a:endParaRPr>
          </a:p>
          <a:p>
            <a:pPr lvl="2" marL="1143000" marR="0" indent="-228600" algn="l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Fiber Glass </a:t>
            </a:r>
            <a:r>
              <a:rPr lang="zh-cn" b="1">
                <a:solidFill>
                  <a:srgbClr val="006699"/>
                </a:solidFill>
              </a:rPr>
              <a:t>玻璃纤维</a:t>
            </a:r>
            <a:endParaRPr lang="en-us" b="1">
              <a:solidFill>
                <a:srgbClr val="006699"/>
              </a:solidFill>
            </a:endParaRPr>
          </a:p>
          <a:p>
            <a:pPr lvl="2" marL="1143000" marR="0" indent="-228600" algn="l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Flat Glass </a:t>
            </a:r>
            <a:r>
              <a:rPr lang="zh-cn" b="1">
                <a:solidFill>
                  <a:srgbClr val="006699"/>
                </a:solidFill>
              </a:rPr>
              <a:t>玻璃</a:t>
            </a:r>
            <a:endParaRPr lang="en-us" b="1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wAAAAAAAAAJAzAAAIBwAAAAAAAA=="/>
              </a:ext>
            </a:extLst>
          </p:cNvSpPr>
          <p:nvPr>
            <p:ph type="title"/>
          </p:nvPr>
        </p:nvSpPr>
        <p:spPr>
          <a:xfrm>
            <a:off x="1524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spcBef>
                <a:spcPts val="765"/>
              </a:spcBef>
              <a:defRPr lang="en-us">
                <a:solidFill>
                  <a:srgbClr val="01637F"/>
                </a:solidFill>
              </a:defRPr>
            </a:pPr>
            <a:r>
              <a:rPr lang="en-us" sz="3200" b="1">
                <a:solidFill>
                  <a:srgbClr val="006699"/>
                </a:solidFill>
              </a:rPr>
              <a:t>PPG China</a:t>
            </a:r>
            <a:br>
              <a:rPr lang="en-us" sz="3200" b="1">
                <a:solidFill>
                  <a:srgbClr val="006699"/>
                </a:solidFill>
              </a:rPr>
            </a:br>
            <a:r>
              <a:rPr lang="en-us" sz="3200" b="1">
                <a:solidFill>
                  <a:srgbClr val="006699"/>
                </a:solidFill>
              </a:rPr>
              <a:t>PPG</a:t>
            </a:r>
            <a:r>
              <a:rPr lang="zh-cn" sz="3200" b="1">
                <a:solidFill>
                  <a:srgbClr val="006699"/>
                </a:solidFill>
              </a:rPr>
              <a:t>中国</a:t>
            </a:r>
            <a:endParaRPr lang="en-us" sz="3200" b="1">
              <a:solidFill>
                <a:srgbClr val="006699"/>
              </a:solidFill>
            </a:endParaRPr>
          </a:p>
        </p:txBody>
      </p:sp>
      <p:sp>
        <p:nvSpPr>
          <p:cNvPr id="3" name="内容占位符 2"/>
          <p:cNvSpPr>
            <a:spLocks noGrp="1" noChangeArrowheads="1"/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CAcAAIA0AACAJQAAAAAAAA=="/>
              </a:ext>
            </a:extLst>
          </p:cNvSpPr>
          <p:nvPr>
            <p:ph type="body" idx="1"/>
          </p:nvPr>
        </p:nvSpPr>
        <p:spPr>
          <a:xfrm>
            <a:off x="457200" y="1143000"/>
            <a:ext cx="8077200" cy="495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ClrTx/>
              <a:defRPr lang="en-us">
                <a:solidFill>
                  <a:srgbClr val="3D8D94"/>
                </a:solidFill>
              </a:defRPr>
            </a:pPr>
            <a:r>
              <a:rPr lang="en-us" sz="2400">
                <a:solidFill>
                  <a:srgbClr val="006699"/>
                </a:solidFill>
              </a:rPr>
              <a:t>One of the earliest global chemical companies to develop business in China in the late 1980s 80</a:t>
            </a:r>
            <a:r>
              <a:rPr lang="zh-cn" sz="2400">
                <a:solidFill>
                  <a:srgbClr val="006699"/>
                </a:solidFill>
              </a:rPr>
              <a:t>年代末最早在中国开展业务的全球性化工公司之一 </a:t>
            </a:r>
            <a:endParaRPr lang="zh-cn" sz="2400">
              <a:solidFill>
                <a:srgbClr val="006699"/>
              </a:solidFill>
            </a:endParaRPr>
          </a:p>
          <a:p>
            <a:pPr>
              <a:buClrTx/>
              <a:defRPr lang="en-us">
                <a:solidFill>
                  <a:srgbClr val="3D8D94"/>
                </a:solidFill>
              </a:defRPr>
            </a:pPr>
            <a:r>
              <a:rPr lang="en-us" sz="2400">
                <a:solidFill>
                  <a:srgbClr val="006699"/>
                </a:solidFill>
              </a:rPr>
              <a:t>More than 4,000 employees in China </a:t>
            </a:r>
            <a:r>
              <a:rPr lang="zh-cn" sz="2400">
                <a:solidFill>
                  <a:srgbClr val="006699"/>
                </a:solidFill>
              </a:rPr>
              <a:t>在中国大陆员工人数超过</a:t>
            </a:r>
            <a:r>
              <a:rPr lang="en-us" sz="2400">
                <a:solidFill>
                  <a:srgbClr val="006699"/>
                </a:solidFill>
              </a:rPr>
              <a:t>4000</a:t>
            </a:r>
            <a:r>
              <a:rPr lang="zh-cn" sz="2400">
                <a:solidFill>
                  <a:srgbClr val="006699"/>
                </a:solidFill>
              </a:rPr>
              <a:t>人</a:t>
            </a:r>
            <a:endParaRPr lang="zh-cn" sz="2400">
              <a:solidFill>
                <a:srgbClr val="006699"/>
              </a:solidFill>
            </a:endParaRPr>
          </a:p>
          <a:p>
            <a:pPr>
              <a:buClrTx/>
              <a:defRPr lang="en-us">
                <a:solidFill>
                  <a:srgbClr val="3D8D94"/>
                </a:solidFill>
              </a:defRPr>
            </a:pPr>
            <a:r>
              <a:rPr lang="en-us" sz="2400">
                <a:solidFill>
                  <a:srgbClr val="006699"/>
                </a:solidFill>
              </a:rPr>
              <a:t>Totally have 17 plants located in Tianjin, Shanghai, Suzhou, Kunshan, Zhangjiagang, Wuhu, Foshan, etc.</a:t>
            </a:r>
            <a:r>
              <a:rPr lang="zh-cn" sz="2400">
                <a:solidFill>
                  <a:srgbClr val="006699"/>
                </a:solidFill>
              </a:rPr>
              <a:t>在天津、上海、苏州、昆山、张家港、芜湖、佛山等地共设有</a:t>
            </a:r>
            <a:r>
              <a:rPr lang="en-us" sz="2400">
                <a:solidFill>
                  <a:srgbClr val="006699"/>
                </a:solidFill>
              </a:rPr>
              <a:t>17</a:t>
            </a:r>
            <a:r>
              <a:rPr lang="zh-cn" sz="2400">
                <a:solidFill>
                  <a:srgbClr val="006699"/>
                </a:solidFill>
              </a:rPr>
              <a:t>家工厂</a:t>
            </a:r>
            <a:endParaRPr lang="zh-cn" sz="2400">
              <a:solidFill>
                <a:srgbClr val="006699"/>
              </a:solidFill>
            </a:endParaRPr>
          </a:p>
          <a:p>
            <a:pPr>
              <a:buClrTx/>
              <a:defRPr lang="en-us">
                <a:solidFill>
                  <a:srgbClr val="3D8D94"/>
                </a:solidFill>
              </a:defRPr>
            </a:pPr>
            <a:r>
              <a:rPr lang="en-us" sz="2400">
                <a:solidFill>
                  <a:srgbClr val="006699"/>
                </a:solidFill>
              </a:rPr>
              <a:t>Tianjin Plant is the first plant in China, and the biggest one of all PPG plants </a:t>
            </a:r>
            <a:r>
              <a:rPr lang="zh-cn" sz="2400">
                <a:solidFill>
                  <a:srgbClr val="006699"/>
                </a:solidFill>
              </a:rPr>
              <a:t>天津工厂是</a:t>
            </a:r>
            <a:r>
              <a:rPr lang="en-us" sz="2400">
                <a:solidFill>
                  <a:srgbClr val="006699"/>
                </a:solidFill>
              </a:rPr>
              <a:t>PPG</a:t>
            </a:r>
            <a:r>
              <a:rPr lang="zh-cn" sz="2400">
                <a:solidFill>
                  <a:srgbClr val="006699"/>
                </a:solidFill>
              </a:rPr>
              <a:t>第一家在华工厂，也是</a:t>
            </a:r>
            <a:r>
              <a:rPr lang="en-us" sz="2400">
                <a:solidFill>
                  <a:srgbClr val="006699"/>
                </a:solidFill>
              </a:rPr>
              <a:t>PPG</a:t>
            </a:r>
            <a:r>
              <a:rPr lang="zh-cn" sz="2400">
                <a:solidFill>
                  <a:srgbClr val="006699"/>
                </a:solidFill>
              </a:rPr>
              <a:t>全球最大的涂料生产厂</a:t>
            </a:r>
            <a:endParaRPr lang="zh-cn" sz="2400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gAQAAAAAAAIA0AAAIBwAAAAAAAA=="/>
              </a:ext>
            </a:extLst>
          </p:cNvSpPr>
          <p:nvPr>
            <p:ph type="title"/>
          </p:nvPr>
        </p:nvSpPr>
        <p:spPr>
          <a:xfrm>
            <a:off x="304800" y="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spcBef>
                <a:spcPts val="765"/>
              </a:spcBef>
              <a:defRPr lang="en-us">
                <a:solidFill>
                  <a:srgbClr val="01637F"/>
                </a:solidFill>
              </a:defRPr>
            </a:pPr>
            <a:r>
              <a:rPr lang="en-us" sz="3200" b="1">
                <a:solidFill>
                  <a:srgbClr val="006699"/>
                </a:solidFill>
              </a:rPr>
              <a:t>PPG China Wood Coatings</a:t>
            </a:r>
            <a:br>
              <a:rPr lang="en-us" sz="3200" b="1">
                <a:solidFill>
                  <a:srgbClr val="006699"/>
                </a:solidFill>
              </a:rPr>
            </a:br>
            <a:r>
              <a:rPr lang="en-us" sz="3200" b="1">
                <a:solidFill>
                  <a:srgbClr val="006699"/>
                </a:solidFill>
              </a:rPr>
              <a:t>PPG</a:t>
            </a:r>
            <a:r>
              <a:rPr lang="zh-cn" sz="3200" b="1">
                <a:solidFill>
                  <a:srgbClr val="006699"/>
                </a:solidFill>
              </a:rPr>
              <a:t>中国木器涂料</a:t>
            </a:r>
            <a:endParaRPr lang="zh-cn" sz="3200" b="1">
              <a:solidFill>
                <a:srgbClr val="006699"/>
              </a:solidFill>
            </a:endParaRPr>
          </a:p>
        </p:txBody>
      </p:sp>
      <p:sp>
        <p:nvSpPr>
          <p:cNvPr id="3" name="Content Placeholder 2"/>
          <p:cNvSpPr>
            <a:extLst>
              <a:ext uri="smNativeData">
                <pr:smNativeData xmlns:pr="pr" val="SMDATA_12_N+qC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gAQAA6AgAAIA0AAC/JAAAAAAAAA=="/>
              </a:ext>
            </a:extLst>
          </p:cNvSpPr>
          <p:nvPr/>
        </p:nvSpPr>
        <p:spPr>
          <a:xfrm>
            <a:off x="304800" y="1447800"/>
            <a:ext cx="8229600" cy="45256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lang="en-us" sz="32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400" b="1">
                <a:solidFill>
                  <a:srgbClr val="006699"/>
                </a:solidFill>
              </a:rPr>
              <a:t>It has been over ten years since PPG wood coatings entered China. PPG</a:t>
            </a:r>
            <a:r>
              <a:rPr lang="zh-cn" sz="2400" b="1">
                <a:solidFill>
                  <a:srgbClr val="006699"/>
                </a:solidFill>
              </a:rPr>
              <a:t>木器涂料进入中国到目前为止已超过</a:t>
            </a:r>
            <a:r>
              <a:rPr lang="en-us" sz="2400" b="1">
                <a:solidFill>
                  <a:srgbClr val="006699"/>
                </a:solidFill>
              </a:rPr>
              <a:t>10</a:t>
            </a:r>
            <a:r>
              <a:rPr lang="zh-cn" sz="2400" b="1">
                <a:solidFill>
                  <a:srgbClr val="006699"/>
                </a:solidFill>
              </a:rPr>
              <a:t>年。</a:t>
            </a:r>
            <a:endParaRPr lang="en-us" sz="24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lang="en-us" sz="32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endParaRPr lang="en-us" sz="24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32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Wood Flooring—biggest business  </a:t>
            </a:r>
            <a:r>
              <a:rPr lang="zh-cn" sz="2000" b="1">
                <a:solidFill>
                  <a:srgbClr val="006699"/>
                </a:solidFill>
              </a:rPr>
              <a:t>地板涂料</a:t>
            </a:r>
            <a:endParaRPr lang="zh-cn" sz="20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32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 PVC flooring and tiles   PVC</a:t>
            </a:r>
            <a:r>
              <a:rPr lang="zh-cn" sz="2000" b="1">
                <a:solidFill>
                  <a:srgbClr val="006699"/>
                </a:solidFill>
              </a:rPr>
              <a:t>地板涂料</a:t>
            </a:r>
            <a:endParaRPr lang="zh-cn" sz="20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32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 Wood Exterior (Joinery) </a:t>
            </a:r>
            <a:r>
              <a:rPr lang="zh-cn" sz="2000" b="1">
                <a:solidFill>
                  <a:srgbClr val="006699"/>
                </a:solidFill>
              </a:rPr>
              <a:t>户外工业木器涂料</a:t>
            </a:r>
            <a:endParaRPr lang="zh-cn" sz="20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32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 Wood Interior </a:t>
            </a:r>
            <a:r>
              <a:rPr lang="zh-cn" sz="2000" b="1">
                <a:solidFill>
                  <a:srgbClr val="006699"/>
                </a:solidFill>
              </a:rPr>
              <a:t>室内工业木器涂料</a:t>
            </a:r>
            <a:endParaRPr lang="en-us" sz="20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  <a:tabLst/>
              <a:defRPr lang="en-us" sz="32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     Kitchen Cabinet </a:t>
            </a:r>
            <a:r>
              <a:rPr lang="zh-cn" sz="2000" b="1">
                <a:solidFill>
                  <a:srgbClr val="006699"/>
                </a:solidFill>
              </a:rPr>
              <a:t>橱柜</a:t>
            </a:r>
            <a:endParaRPr lang="zh-cn" sz="20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  <a:tabLst/>
              <a:defRPr lang="en-us" sz="32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      Furniture   </a:t>
            </a:r>
            <a:r>
              <a:rPr lang="zh-cn" sz="2000" b="1">
                <a:solidFill>
                  <a:srgbClr val="006699"/>
                </a:solidFill>
              </a:rPr>
              <a:t>家具</a:t>
            </a:r>
            <a:endParaRPr lang="zh-cn" sz="20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  <a:tabLst/>
              <a:defRPr lang="en-us" sz="32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      Interior doors and windows </a:t>
            </a:r>
            <a:r>
              <a:rPr lang="zh-cn" sz="2000" b="1">
                <a:solidFill>
                  <a:srgbClr val="006699"/>
                </a:solidFill>
              </a:rPr>
              <a:t>室内门窗</a:t>
            </a:r>
            <a:endParaRPr lang="zh-cn" sz="20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  <a:tabLst/>
              <a:defRPr lang="en-us" sz="32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>
                <a:solidFill>
                  <a:srgbClr val="006699"/>
                </a:solidFill>
              </a:rPr>
              <a:t>      Sash/Shutter </a:t>
            </a:r>
            <a:r>
              <a:rPr lang="zh-cn" sz="2000" b="1">
                <a:solidFill>
                  <a:srgbClr val="006699"/>
                </a:solidFill>
              </a:rPr>
              <a:t>室内窗框</a:t>
            </a:r>
            <a:r>
              <a:rPr lang="en-us" sz="2000" b="1">
                <a:solidFill>
                  <a:srgbClr val="006699"/>
                </a:solidFill>
              </a:rPr>
              <a:t>/</a:t>
            </a:r>
            <a:r>
              <a:rPr lang="zh-cn" sz="2000" b="1">
                <a:solidFill>
                  <a:srgbClr val="006699"/>
                </a:solidFill>
              </a:rPr>
              <a:t>气窗</a:t>
            </a:r>
            <a:endParaRPr lang="zh-cn" sz="20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  <a:tabLst/>
              <a:defRPr lang="en-us" sz="32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000" b="1" i="1">
                <a:solidFill>
                  <a:srgbClr val="006699"/>
                </a:solidFill>
              </a:rPr>
              <a:t>      </a:t>
            </a:r>
            <a:r>
              <a:rPr lang="en-us" sz="2000" b="1" i="1" u="sng">
                <a:solidFill>
                  <a:srgbClr val="006699"/>
                </a:solidFill>
              </a:rPr>
              <a:t>Waterborne coatings </a:t>
            </a:r>
            <a:r>
              <a:rPr lang="zh-cn" sz="2000" b="1" i="1" u="sng">
                <a:solidFill>
                  <a:srgbClr val="006699"/>
                </a:solidFill>
              </a:rPr>
              <a:t>水性涂料</a:t>
            </a:r>
            <a:endParaRPr lang="en-us" sz="2000" b="1" i="1" u="sng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32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endParaRPr lang="zh-cn" sz="2400" b="1">
              <a:solidFill>
                <a:srgbClr val="3D8D94"/>
              </a:solidFill>
            </a:endParaRPr>
          </a:p>
          <a:p>
            <a:pPr lvl="1" marL="579755" marR="0" indent="-290830" algn="l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lang="en-us" sz="28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endParaRPr lang="en-us" sz="2400" b="1">
              <a:solidFill>
                <a:srgbClr val="3D8D94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lang="en-us" sz="3200" b="0" i="0" u="none" strike="noStrike" kern="1" spc="0" baseline="0">
                <a:solidFill>
                  <a:srgbClr val="993300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2400" b="1">
                <a:solidFill>
                  <a:srgbClr val="3D8D94"/>
                </a:solidFill>
              </a:rPr>
              <a:t> </a:t>
            </a:r>
            <a:endParaRPr lang="en-us" sz="2400" b="1">
              <a:solidFill>
                <a:srgbClr val="3D8D94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pr" val="SMDATA_12_N+qC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8AAAAHA1AAD4BwAAAAAAAA=="/>
              </a:ext>
            </a:extLst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spcBef>
                <a:spcPts val="765"/>
              </a:spcBef>
              <a:defRPr lang="en-us">
                <a:solidFill>
                  <a:srgbClr val="01637F"/>
                </a:solidFill>
              </a:defRPr>
            </a:pPr>
            <a:r>
              <a:rPr lang="en-us" sz="3200" b="1">
                <a:solidFill>
                  <a:srgbClr val="006699"/>
                </a:solidFill>
              </a:rPr>
              <a:t>PPG Wood Customers in Asia</a:t>
            </a:r>
            <a:br>
              <a:rPr lang="en-us" sz="3200" b="1">
                <a:solidFill>
                  <a:srgbClr val="006699"/>
                </a:solidFill>
              </a:rPr>
            </a:br>
            <a:endParaRPr lang="en-us" sz="3200" b="1">
              <a:solidFill>
                <a:srgbClr val="006699"/>
              </a:solidFill>
            </a:endParaRPr>
          </a:p>
        </p:txBody>
      </p:sp>
      <p:pic>
        <p:nvPicPr>
          <p:cNvPr id="3" name="Picture 7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6U99X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UiIAADsMAAD3LQAAthA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579110" y="1988185"/>
            <a:ext cx="1892935" cy="7283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" name="Picture 19" descr="Capital.jpg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9QMAAPULAAB9EgAAfxA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43255" y="1943735"/>
            <a:ext cx="2362200" cy="7378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" name="Picture 6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DUrj4o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4AEAAH0ZAAAOEAAAHx0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04800" y="4143375"/>
            <a:ext cx="2305050" cy="5905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6" name="图片模式6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CAwQF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HAIAAP8EAADCFQAAAgkAAA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342900" y="812165"/>
            <a:ext cx="3194050" cy="6521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7" name="Picture 17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T8uvS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9y0AACYWAAC0NAAA1BwAAAAAAAA="/>
              </a:ext>
            </a:extLst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7472045" y="3600450"/>
            <a:ext cx="1095375" cy="10858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8" name="Picture 18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yCgAABAdAADqLgAAoCMAAAAAAAA="/>
              </a:ext>
            </a:extLst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6629400" y="4724400"/>
            <a:ext cx="996950" cy="1066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9" name="Picture 1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KCMAAFMXAAAgKwAAIhsAAAAAAAA="/>
              </a:ext>
            </a:extLst>
          </p:cNvPicPr>
          <p:nvPr/>
        </p:nvPicPr>
        <p:blipFill>
          <a:blip xmlns:r="http://schemas.openxmlformats.org/officeDocument/2006/relationships" r:embed="rId8"/>
          <a:stretch>
            <a:fillRect/>
          </a:stretch>
        </p:blipFill>
        <p:spPr>
          <a:xfrm>
            <a:off x="5715000" y="3791585"/>
            <a:ext cx="1295400" cy="619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0" name="Picture 2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WhUAAAEPAAB+HgAAYhcAAAAAAAA="/>
              </a:ext>
            </a:extLst>
          </p:cNvPicPr>
          <p:nvPr/>
        </p:nvPicPr>
        <p:blipFill>
          <a:blip xmlns:r="http://schemas.openxmlformats.org/officeDocument/2006/relationships" r:embed="rId9"/>
          <a:stretch>
            <a:fillRect/>
          </a:stretch>
        </p:blipFill>
        <p:spPr>
          <a:xfrm>
            <a:off x="3470910" y="2439035"/>
            <a:ext cx="1485900" cy="13620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1" name="Picture 3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vhQAAFMXAACVHwAAEhwAAAAAAAA="/>
              </a:ext>
            </a:extLst>
          </p:cNvPicPr>
          <p:nvPr/>
        </p:nvPicPr>
        <p:blipFill>
          <a:blip xmlns:r="http://schemas.openxmlformats.org/officeDocument/2006/relationships" r:embed="rId10"/>
          <a:stretch>
            <a:fillRect/>
          </a:stretch>
        </p:blipFill>
        <p:spPr>
          <a:xfrm>
            <a:off x="3371850" y="3791585"/>
            <a:ext cx="1762125" cy="771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2" name="图片模式3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+xMAABkhAABYIAAAFiQAAAAAAAA="/>
              </a:ext>
            </a:extLst>
          </p:cNvPicPr>
          <p:nvPr/>
        </p:nvPicPr>
        <p:blipFill>
          <a:blip xmlns:r="http://schemas.openxmlformats.org/officeDocument/2006/relationships" r:embed="rId11"/>
          <a:stretch>
            <a:fillRect/>
          </a:stretch>
        </p:blipFill>
        <p:spPr>
          <a:xfrm>
            <a:off x="3248025" y="5380355"/>
            <a:ext cx="2009775" cy="4857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3" name="图片模式4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HAIAAOIdAADAEgAAziIAAAAAAAA="/>
              </a:ext>
            </a:extLst>
          </p:cNvPicPr>
          <p:nvPr/>
        </p:nvPicPr>
        <p:blipFill>
          <a:blip xmlns:r="http://schemas.openxmlformats.org/officeDocument/2006/relationships" r:embed="rId12"/>
          <a:stretch>
            <a:fillRect/>
          </a:stretch>
        </p:blipFill>
        <p:spPr>
          <a:xfrm>
            <a:off x="342900" y="4857750"/>
            <a:ext cx="2705100" cy="800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4" name="Picture 6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EyQAAJsFAAD2MQAAHQsAAAAAAAA="/>
              </a:ext>
            </a:extLst>
          </p:cNvPicPr>
          <p:nvPr/>
        </p:nvPicPr>
        <p:blipFill>
          <a:blip xmlns:r="http://schemas.openxmlformats.org/officeDocument/2006/relationships" r:embed="rId13"/>
          <a:stretch>
            <a:fillRect/>
          </a:stretch>
        </p:blipFill>
        <p:spPr>
          <a:xfrm>
            <a:off x="5864225" y="911225"/>
            <a:ext cx="2257425" cy="8953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5" name="图片模式1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kwQAAHIQAAADDQAAKRgAAAAAAAA="/>
              </a:ext>
            </a:extLst>
          </p:cNvPicPr>
          <p:nvPr/>
        </p:nvPicPr>
        <p:blipFill>
          <a:blip xmlns:r="http://schemas.openxmlformats.org/officeDocument/2006/relationships" r:embed="rId14"/>
          <a:stretch>
            <a:fillRect/>
          </a:stretch>
        </p:blipFill>
        <p:spPr>
          <a:xfrm>
            <a:off x="743585" y="2673350"/>
            <a:ext cx="1371600" cy="1254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6" name="图片模式2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eg0AAHsRAAC+FAAA7RcAAAAAAAA="/>
              </a:ext>
            </a:extLst>
          </p:cNvPicPr>
          <p:nvPr/>
        </p:nvPicPr>
        <p:blipFill>
          <a:blip xmlns:r="http://schemas.openxmlformats.org/officeDocument/2006/relationships" r:embed="rId15"/>
          <a:stretch>
            <a:fillRect/>
          </a:stretch>
        </p:blipFill>
        <p:spPr>
          <a:xfrm>
            <a:off x="2190750" y="2841625"/>
            <a:ext cx="1181100" cy="1047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7" name="Picture 4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uxcAAGEGAAA7HwAA9w0AAAAAAAA="/>
              </a:ext>
            </a:extLst>
          </p:cNvPicPr>
          <p:nvPr/>
        </p:nvPicPr>
        <p:blipFill>
          <a:blip xmlns:r="http://schemas.openxmlformats.org/officeDocument/2006/relationships" r:embed="rId16"/>
          <a:stretch>
            <a:fillRect/>
          </a:stretch>
        </p:blipFill>
        <p:spPr>
          <a:xfrm>
            <a:off x="3857625" y="1036955"/>
            <a:ext cx="1219200" cy="12331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8" name="Picture 5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6CUAADoSAACNMQAAGBYAAAAAAAA="/>
              </a:ext>
            </a:extLst>
          </p:cNvPicPr>
          <p:nvPr/>
        </p:nvPicPr>
        <p:blipFill>
          <a:blip xmlns:r="http://schemas.openxmlformats.org/officeDocument/2006/relationships" r:embed="rId17"/>
          <a:stretch>
            <a:fillRect/>
          </a:stretch>
        </p:blipFill>
        <p:spPr>
          <a:xfrm>
            <a:off x="6162040" y="2962910"/>
            <a:ext cx="1892935" cy="628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9" name="图片模式5"/>
          <p:cNvPicPr>
            <a:picLocks noChangeAspect="1"/>
            <a:extLst>
              <a:ext uri="smNativeData">
                <pr:smNativeData xmlns:pr="pr" val="SMDATA_13_N+qCWR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kRsAABIcAACUJwAAyR8AAAAAAAA="/>
              </a:ext>
            </a:extLst>
          </p:cNvPicPr>
          <p:nvPr/>
        </p:nvPicPr>
        <p:blipFill>
          <a:blip xmlns:r="http://schemas.openxmlformats.org/officeDocument/2006/relationships" r:embed="rId18"/>
          <a:stretch>
            <a:fillRect/>
          </a:stretch>
        </p:blipFill>
        <p:spPr>
          <a:xfrm>
            <a:off x="4481195" y="4563110"/>
            <a:ext cx="1952625" cy="6038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>
            <a:extLst>
              <a:ext uri="smNativeData">
                <pr:smNativeData xmlns:pr="pr" val="SMDATA_12_N+qCWRMAAAAlAAAAZAAAAE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H9/fwCAgIADzMzMAMDA/wB/f38AAAAAAAAAAAAAAAAAAAAAAAAAAAAhAAAAGAAAABQAAADgAQAAaAEAAKs1AAAICAAAAAAAAA=="/>
              </a:ext>
            </a:extLst>
          </p:cNvSpPr>
          <p:nvPr/>
        </p:nvSpPr>
        <p:spPr>
          <a:xfrm>
            <a:off x="304800" y="228600"/>
            <a:ext cx="8419465" cy="10769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sz="3200" b="1">
                <a:solidFill>
                  <a:srgbClr val="006699"/>
                </a:solidFill>
              </a:rPr>
              <a:t>Wood Flooring Coatings</a:t>
            </a:r>
            <a:br>
              <a:rPr lang="en-us" sz="3200" b="1">
                <a:solidFill>
                  <a:srgbClr val="006699"/>
                </a:solidFill>
              </a:rPr>
            </a:br>
            <a:r>
              <a:rPr lang="zh-cn" sz="3200" b="1">
                <a:solidFill>
                  <a:srgbClr val="006699"/>
                </a:solidFill>
              </a:rPr>
              <a:t>地板涂料产品介绍</a:t>
            </a:r>
            <a:endParaRPr lang="en-us" sz="3200" b="1">
              <a:solidFill>
                <a:srgbClr val="006699"/>
              </a:solidFill>
            </a:endParaRPr>
          </a:p>
        </p:txBody>
      </p:sp>
      <p:sp>
        <p:nvSpPr>
          <p:cNvPr id="3" name="矩形 2"/>
          <p:cNvSpPr>
            <a:extLst>
              <a:ext uri="smNativeData">
                <pr:smNativeData xmlns:pr="pr" val="SMDATA_12_N+qCWR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CAgIADzMzMAMDA/wB/f38AAAAAAAAAAAAAAAAAAAAAAAAAAAAhAAAAGAAAABQAAACrAQAA6AgAAHE1AABoIQAAAAAAAA=="/>
              </a:ext>
            </a:extLst>
          </p:cNvSpPr>
          <p:nvPr/>
        </p:nvSpPr>
        <p:spPr>
          <a:xfrm>
            <a:off x="271145" y="1447800"/>
            <a:ext cx="8416290" cy="39827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rgbClr val="CC3300"/>
              </a:buClr>
              <a:buSzTx/>
              <a:buFont typeface="Wingdings" pitchFamily="0" charset="2"/>
              <a:buChar char="Ø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endParaRPr lang="en-us" sz="1600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We have a complete coating system, including:</a:t>
            </a:r>
            <a:endParaRPr lang="en-us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endParaRPr lang="en-us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Stain and primers</a:t>
            </a:r>
            <a:r>
              <a:rPr lang="zh-cn" b="1">
                <a:solidFill>
                  <a:srgbClr val="006699"/>
                </a:solidFill>
              </a:rPr>
              <a:t>头道底漆和着色</a:t>
            </a:r>
            <a:endParaRPr lang="zh-cn" b="1">
              <a:solidFill>
                <a:srgbClr val="006699"/>
              </a:solidFill>
            </a:endParaRPr>
          </a:p>
          <a:p>
            <a:pPr lvl="1" marL="457200" marR="0" indent="0" algn="l" defTabSz="91440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Clr>
                <a:srgbClr val="FFB061"/>
              </a:buClr>
              <a:buSzTx/>
              <a:buFontTx/>
              <a:buChar char="•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endParaRPr lang="en-us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UV Putty’s and Fillers UV</a:t>
            </a:r>
            <a:r>
              <a:rPr lang="zh-cn" b="1">
                <a:solidFill>
                  <a:srgbClr val="006699"/>
                </a:solidFill>
              </a:rPr>
              <a:t>补土和腻子</a:t>
            </a:r>
            <a:endParaRPr lang="en-us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    mainly for smooth flooring filling the flooring surface </a:t>
            </a:r>
            <a:endParaRPr lang="zh-cn" b="1">
              <a:solidFill>
                <a:srgbClr val="006699"/>
              </a:solidFill>
            </a:endParaRPr>
          </a:p>
          <a:p>
            <a:pPr lvl="1" marL="457200" marR="0" indent="0" algn="l" defTabSz="91440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endParaRPr lang="en-us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Sealers</a:t>
            </a:r>
            <a:r>
              <a:rPr lang="zh-cn" b="1">
                <a:solidFill>
                  <a:srgbClr val="006699"/>
                </a:solidFill>
              </a:rPr>
              <a:t>底漆</a:t>
            </a:r>
            <a:endParaRPr lang="zh-cn" b="1">
              <a:solidFill>
                <a:srgbClr val="006699"/>
              </a:solidFill>
            </a:endParaRPr>
          </a:p>
          <a:p>
            <a:pPr lvl="1" marL="457200" marR="0" indent="0" algn="l" defTabSz="91440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endParaRPr lang="en-us" b="1">
              <a:solidFill>
                <a:srgbClr val="006699"/>
              </a:solidFill>
            </a:endParaRPr>
          </a:p>
          <a:p>
            <a:pPr marL="0" marR="0" indent="0" algn="l" defTabSz="91440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Wingdings" pitchFamily="0" charset="2"/>
              <a:buChar char="Ø"/>
              <a:tabLst/>
              <a:defRPr lang="en-us" sz="2400" b="0" i="0" u="none" strike="noStrike" kern="1" spc="0" baseline="0">
                <a:solidFill>
                  <a:srgbClr val="99CCFF"/>
                </a:solidFill>
                <a:effectLst/>
                <a:latin typeface="Arial Narrow" pitchFamily="2" charset="0"/>
                <a:ea typeface="Arial Narrow" pitchFamily="2" charset="0"/>
                <a:cs typeface="Arial Narrow" pitchFamily="2" charset="0"/>
              </a:defRPr>
            </a:pPr>
            <a:r>
              <a:rPr lang="en-us" b="1">
                <a:solidFill>
                  <a:srgbClr val="006699"/>
                </a:solidFill>
              </a:rPr>
              <a:t>Topcoats</a:t>
            </a:r>
            <a:r>
              <a:rPr lang="zh-cn" b="1">
                <a:solidFill>
                  <a:srgbClr val="006699"/>
                </a:solidFill>
              </a:rPr>
              <a:t>面漆</a:t>
            </a:r>
            <a:endParaRPr lang="zh-cn" b="1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 spd="slow" advTm="12000">
    <p:wipe/>
    <p:extLst>
      <p:ext uri="smNativeData">
        <pr:smNativeData xmlns:pr="pr" val="N+qCWQAAAAAIBwAAAAAAAAoAAAAAAAAA4C4AAAAAAAAB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 Narrow"/>
        <a:ea typeface="Arial Narrow"/>
        <a:cs typeface="Arial Narrow"/>
      </a:majorFont>
      <a:minorFont>
        <a:latin typeface="Arial Narrow"/>
        <a:ea typeface="Arial Narrow"/>
        <a:cs typeface="Arial Narro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 Narrow"/>
        <a:ea typeface="Arial Narrow"/>
        <a:cs typeface="Arial Narrow"/>
      </a:majorFont>
      <a:minorFont>
        <a:latin typeface="Arial Narrow"/>
        <a:ea typeface="Arial Narrow"/>
        <a:cs typeface="Arial Narro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 Narrow"/>
        <a:ea typeface="Arial Narrow"/>
        <a:cs typeface="Arial Narrow"/>
      </a:majorFont>
      <a:minorFont>
        <a:latin typeface="Arial Narrow"/>
        <a:ea typeface="Arial Narrow"/>
        <a:cs typeface="Arial Narro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O'Reilly, Lawrence</dc:creator>
  <cp:keywords/>
  <dc:description/>
  <cp:lastModifiedBy>Administrator</cp:lastModifiedBy>
  <cp:revision>0</cp:revision>
  <dcterms:created xsi:type="dcterms:W3CDTF">2006-08-07T20:10:00Z</dcterms:created>
  <dcterms:modified xsi:type="dcterms:W3CDTF">2017-08-03T17:17:43Z</dcterms:modified>
</cp:coreProperties>
</file>